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0" r:id="rId2"/>
    <p:sldId id="261" r:id="rId3"/>
    <p:sldId id="262" r:id="rId4"/>
    <p:sldId id="263" r:id="rId5"/>
    <p:sldId id="264" r:id="rId6"/>
    <p:sldId id="265" r:id="rId7"/>
    <p:sldId id="266" r:id="rId8"/>
    <p:sldId id="267" r:id="rId9"/>
    <p:sldId id="268" r:id="rId10"/>
    <p:sldId id="269" r:id="rId11"/>
    <p:sldId id="270" r:id="rId12"/>
    <p:sldId id="259" r:id="rId13"/>
    <p:sldId id="256" r:id="rId14"/>
    <p:sldId id="257" r:id="rId15"/>
    <p:sldId id="258" r:id="rId16"/>
  </p:sldIdLst>
  <p:sldSz cx="13716000" cy="10287000"/>
  <p:notesSz cx="6858000" cy="9144000"/>
  <p:embeddedFontLst>
    <p:embeddedFont>
      <p:font typeface="Aileron" panose="00000500000000000000" pitchFamily="50" charset="0"/>
      <p:regular r:id="rId17"/>
      <p:italic r:id="rId18"/>
    </p:embeddedFont>
    <p:embeddedFont>
      <p:font typeface="Aileron Bold" panose="00000800000000000000" pitchFamily="50" charset="0"/>
      <p:bold r:id="rId19"/>
    </p:embeddedFont>
    <p:embeddedFont>
      <p:font typeface="Aileron Heavy" panose="00000A00000000000000" pitchFamily="50" charset="0"/>
      <p:bold r:id="rId20"/>
    </p:embeddedFont>
    <p:embeddedFont>
      <p:font typeface="Aileron Light" panose="00000400000000000000" pitchFamily="50" charset="0"/>
      <p:regular r:id="rId21"/>
    </p:embeddedFont>
    <p:embeddedFont>
      <p:font typeface="Aileron Regular" panose="020B0604020202020204" charset="0"/>
      <p:regular r:id="rId22"/>
    </p:embeddedFont>
    <p:embeddedFont>
      <p:font typeface="Aileron Regular Bold" panose="020B0604020202020204" charset="0"/>
      <p:regular r:id="rId23"/>
    </p:embeddedFont>
    <p:embeddedFont>
      <p:font typeface="Aileron Thin" panose="00000300000000000000" pitchFamily="50" charset="0"/>
      <p:regular r:id="rId24"/>
    </p:embeddedFont>
    <p:embeddedFont>
      <p:font typeface="Alata" panose="020B0604020202020204" charset="0"/>
      <p:regular r:id="rId25"/>
    </p:embeddedFont>
    <p:embeddedFont>
      <p:font typeface="Altero" panose="00000500000000000000" pitchFamily="50" charset="0"/>
      <p:regular r:id="rId26"/>
    </p:embeddedFont>
    <p:embeddedFont>
      <p:font typeface="Calibri" panose="020F0502020204030204" pitchFamily="34" charset="0"/>
      <p:regular r:id="rId27"/>
      <p:bold r:id="rId28"/>
      <p:italic r:id="rId29"/>
      <p:boldItalic r:id="rId30"/>
    </p:embeddedFont>
    <p:embeddedFont>
      <p:font typeface="Cambria Math" panose="02040503050406030204" pitchFamily="18"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43E"/>
    <a:srgbClr val="FFFFFF"/>
    <a:srgbClr val="D32A2F"/>
    <a:srgbClr val="0205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B2B8AF-A82A-44C4-8ACE-B3900E30AC94}" v="242" dt="2023-03-10T06:27:04.7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0" d="100"/>
          <a:sy n="50" d="100"/>
        </p:scale>
        <p:origin x="948" y="-49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8CB2B8AF-A82A-44C4-8ACE-B3900E30AC94}"/>
    <pc:docChg chg="undo custSel addSld delSld modSld sldOrd">
      <pc:chgData name="Nino Philip Ramones" userId="1068934f-e3b4-4e88-ba23-4cb57230c594" providerId="ADAL" clId="{8CB2B8AF-A82A-44C4-8ACE-B3900E30AC94}" dt="2023-03-10T06:45:04.670" v="8054" actId="2711"/>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09T12:56:30.584" v="296" actId="465"/>
        <pc:sldMkLst>
          <pc:docMk/>
          <pc:sldMk cId="2902220017" sldId="260"/>
        </pc:sldMkLst>
        <pc:spChg chg="add mod topLvl">
          <ac:chgData name="Nino Philip Ramones" userId="1068934f-e3b4-4e88-ba23-4cb57230c594" providerId="ADAL" clId="{8CB2B8AF-A82A-44C4-8ACE-B3900E30AC94}" dt="2023-03-09T12:50:45.853" v="244" actId="122"/>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09T12:50:45.853" v="244" actId="122"/>
          <ac:spMkLst>
            <pc:docMk/>
            <pc:sldMk cId="2902220017" sldId="260"/>
            <ac:spMk id="14" creationId="{86CD694D-7914-A6C9-97B8-2823F7984CDE}"/>
          </ac:spMkLst>
        </pc:spChg>
        <pc:spChg chg="mod">
          <ac:chgData name="Nino Philip Ramones" userId="1068934f-e3b4-4e88-ba23-4cb57230c594" providerId="ADAL" clId="{8CB2B8AF-A82A-44C4-8ACE-B3900E30AC94}" dt="2023-03-09T12:50:45.853" v="244" actId="122"/>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09T12:55:00.336" v="284"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09T12:55:00.336" v="284"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09T12:56:19.554" v="295"/>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06:28:32.460" v="8051" actId="14100"/>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02:54:07.220" v="5575" actId="1035"/>
          <ac:spMkLst>
            <pc:docMk/>
            <pc:sldMk cId="4215421811" sldId="261"/>
            <ac:spMk id="6" creationId="{1C139C71-43D8-DA15-F46A-8598CDF1F78A}"/>
          </ac:spMkLst>
        </pc:spChg>
        <pc:spChg chg="add mod">
          <ac:chgData name="Nino Philip Ramones" userId="1068934f-e3b4-4e88-ba23-4cb57230c594" providerId="ADAL" clId="{8CB2B8AF-A82A-44C4-8ACE-B3900E30AC94}" dt="2023-03-10T06:28:32.460" v="8051" actId="14100"/>
          <ac:spMkLst>
            <pc:docMk/>
            <pc:sldMk cId="4215421811" sldId="261"/>
            <ac:spMk id="7" creationId="{CB143D5A-4C51-CC45-02B5-43383CAA5C50}"/>
          </ac:spMkLst>
        </pc:spChg>
        <pc:spChg chg="add mod">
          <ac:chgData name="Nino Philip Ramones" userId="1068934f-e3b4-4e88-ba23-4cb57230c594" providerId="ADAL" clId="{8CB2B8AF-A82A-44C4-8ACE-B3900E30AC94}" dt="2023-03-09T23:46:01.491" v="1866" actId="1035"/>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02:54:28.734" v="5583" actId="1035"/>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09T23:46:01.491" v="1866" actId="1035"/>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09T23:46:01.491" v="1866" actId="1035"/>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02:54:37.180" v="5584" actId="123"/>
        <pc:sldMkLst>
          <pc:docMk/>
          <pc:sldMk cId="3447888896" sldId="262"/>
        </pc:sldMkLst>
        <pc:spChg chg="mod">
          <ac:chgData name="Nino Philip Ramones" userId="1068934f-e3b4-4e88-ba23-4cb57230c594" providerId="ADAL" clId="{8CB2B8AF-A82A-44C4-8ACE-B3900E30AC94}" dt="2023-03-10T02:54:37.180" v="5584" actId="123"/>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00:38:27.581" v="2587" actId="164"/>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00:38:27.581" v="2587" actId="164"/>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02:54:50.920" v="5586" actId="123"/>
        <pc:sldMkLst>
          <pc:docMk/>
          <pc:sldMk cId="3178388784" sldId="263"/>
        </pc:sldMkLst>
        <pc:spChg chg="mod">
          <ac:chgData name="Nino Philip Ramones" userId="1068934f-e3b4-4e88-ba23-4cb57230c594" providerId="ADAL" clId="{8CB2B8AF-A82A-44C4-8ACE-B3900E30AC94}" dt="2023-03-10T02:54:44.982" v="5585" actId="123"/>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02:55:00.867" v="5588" actId="123"/>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01:53:03.060" v="3896" actId="1036"/>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01:53:03.060" v="3896" actId="1036"/>
          <ac:spMkLst>
            <pc:docMk/>
            <pc:sldMk cId="2263550970" sldId="265"/>
            <ac:spMk id="32" creationId="{9CB74343-638F-6592-3CB5-A30582FADB95}"/>
          </ac:spMkLst>
        </pc:s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01:53:03.060" v="3896"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01:53:03.060" v="3896"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03:19:38.258" v="6807" actId="2711"/>
        <pc:sldMkLst>
          <pc:docMk/>
          <pc:sldMk cId="1375385394" sldId="268"/>
        </pc:sldMkLst>
        <pc:spChg chg="mod">
          <ac:chgData name="Nino Philip Ramones" userId="1068934f-e3b4-4e88-ba23-4cb57230c594" providerId="ADAL" clId="{8CB2B8AF-A82A-44C4-8ACE-B3900E30AC94}" dt="2023-03-10T03:19:38.258" v="6807"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06:09:31.016" v="7358" actId="2711"/>
        <pc:sldMkLst>
          <pc:docMk/>
          <pc:sldMk cId="1809057524" sldId="269"/>
        </pc:sldMkLst>
        <pc:spChg chg="mod">
          <ac:chgData name="Nino Philip Ramones" userId="1068934f-e3b4-4e88-ba23-4cb57230c594" providerId="ADAL" clId="{8CB2B8AF-A82A-44C4-8ACE-B3900E30AC94}" dt="2023-03-10T06:09:31.016" v="7358" actId="2711"/>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06:45:04.670" v="8054" actId="2711"/>
        <pc:sldMkLst>
          <pc:docMk/>
          <pc:sldMk cId="1388577944" sldId="270"/>
        </pc:sldMkLst>
        <pc:spChg chg="mod">
          <ac:chgData name="Nino Philip Ramones" userId="1068934f-e3b4-4e88-ba23-4cb57230c594" providerId="ADAL" clId="{8CB2B8AF-A82A-44C4-8ACE-B3900E30AC94}" dt="2023-03-10T06:45:04.670" v="8054" actId="2711"/>
          <ac:spMkLst>
            <pc:docMk/>
            <pc:sldMk cId="1388577944" sldId="270"/>
            <ac:spMk id="6" creationId="{1C139C71-43D8-DA15-F46A-8598CDF1F78A}"/>
          </ac:spMkLst>
        </pc:spChg>
        <pc:spChg chg="add mod">
          <ac:chgData name="Nino Philip Ramones" userId="1068934f-e3b4-4e88-ba23-4cb57230c594" providerId="ADAL" clId="{8CB2B8AF-A82A-44C4-8ACE-B3900E30AC94}" dt="2023-03-10T06:27:48.218" v="804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pixabay.com/images/search/dark%20dog/" TargetMode="Externa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stackoverflow.com/questions/46525981/how-to-plot-x-y-z-coordinates-in-the-shape-of-a-hexagonal-gri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hyperlink" Target="https://www.esquiremag.ph/life/sports/sea-games-logos-through-the-years-a00293-20191004-lfrm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004179"/>
            <a:ext cx="8458200" cy="3139321"/>
          </a:xfrm>
          <a:prstGeom prst="rect">
            <a:avLst/>
          </a:prstGeom>
          <a:noFill/>
        </p:spPr>
        <p:txBody>
          <a:bodyPr wrap="square" rtlCol="0">
            <a:spAutoFit/>
          </a:bodyPr>
          <a:lstStyle/>
          <a:p>
            <a:r>
              <a:rPr lang="en-US" sz="6600" dirty="0">
                <a:solidFill>
                  <a:schemeClr val="tx1">
                    <a:lumMod val="85000"/>
                    <a:lumOff val="15000"/>
                  </a:schemeClr>
                </a:solidFill>
                <a:latin typeface="Altero" panose="00000500000000000000" pitchFamily="50" charset="0"/>
              </a:rPr>
              <a:t>DIGITAL IMAGE FORMATION and ENHANCEMENT</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5445086"/>
            <a:ext cx="6379760"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IMAGE AND VIDEO PROCESSING – MODULE 1</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261299"/>
            <a:ext cx="2738250" cy="960741"/>
            <a:chOff x="1981200" y="7306959"/>
            <a:chExt cx="2738250"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2738250"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a:t>
              </a: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202811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MARCH 10,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6674870"/>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descr="Person with long hair, wearing scarf, overcoat, and mittens, wearing camera strap and holding traditional film camera">
            <a:extLst>
              <a:ext uri="{FF2B5EF4-FFF2-40B4-BE49-F238E27FC236}">
                <a16:creationId xmlns:a16="http://schemas.microsoft.com/office/drawing/2014/main" id="{4A903A25-168C-058E-161A-8D2DEC27A2EE}"/>
              </a:ext>
            </a:extLst>
          </p:cNvPr>
          <p:cNvPicPr>
            <a:picLocks noChangeAspect="1"/>
          </p:cNvPicPr>
          <p:nvPr/>
        </p:nvPicPr>
        <p:blipFill>
          <a:blip r:embed="rId2">
            <a:duotone>
              <a:prstClr val="black"/>
              <a:srgbClr val="16243E">
                <a:tint val="45000"/>
                <a:satMod val="400000"/>
              </a:srgbClr>
            </a:duotone>
            <a:extLst>
              <a:ext uri="{BEBA8EAE-BF5A-486C-A8C5-ECC9F3942E4B}">
                <a14:imgProps xmlns:a14="http://schemas.microsoft.com/office/drawing/2010/main">
                  <a14:imgLayer r:embed="rId3">
                    <a14:imgEffect>
                      <a14:artisticFilmGrain/>
                    </a14:imgEffect>
                  </a14:imgLayer>
                </a14:imgProps>
              </a:ext>
              <a:ext uri="{28A0092B-C50C-407E-A947-70E740481C1C}">
                <a14:useLocalDpi xmlns:a14="http://schemas.microsoft.com/office/drawing/2010/main" val="0"/>
              </a:ext>
            </a:extLst>
          </a:blip>
          <a:stretch>
            <a:fillRect/>
          </a:stretch>
        </p:blipFill>
        <p:spPr>
          <a:xfrm>
            <a:off x="9452357" y="4225424"/>
            <a:ext cx="3501641" cy="2335588"/>
          </a:xfrm>
          <a:prstGeom prst="rect">
            <a:avLst/>
          </a:prstGeom>
        </p:spPr>
      </p:pic>
      <p:pic>
        <p:nvPicPr>
          <p:cNvPr id="25" name="Picture 24" descr="Close-up of filmstrip overlay">
            <a:extLst>
              <a:ext uri="{FF2B5EF4-FFF2-40B4-BE49-F238E27FC236}">
                <a16:creationId xmlns:a16="http://schemas.microsoft.com/office/drawing/2014/main" id="{A47AE50A-66B7-1867-DBFE-0815B3F7B42E}"/>
              </a:ext>
            </a:extLst>
          </p:cNvPr>
          <p:cNvPicPr>
            <a:picLocks noChangeAspect="1"/>
          </p:cNvPicPr>
          <p:nvPr/>
        </p:nvPicPr>
        <p:blipFill>
          <a:blip r:embed="rId4">
            <a:duotone>
              <a:prstClr val="black"/>
              <a:srgbClr val="D9C3A5">
                <a:tint val="50000"/>
                <a:satMod val="180000"/>
              </a:srgbClr>
            </a:duotone>
            <a:extLst>
              <a:ext uri="{BEBA8EAE-BF5A-486C-A8C5-ECC9F3942E4B}">
                <a14:imgProps xmlns:a14="http://schemas.microsoft.com/office/drawing/2010/main">
                  <a14:imgLayer r:embed="rId5">
                    <a14:imgEffect>
                      <a14:artisticFilmGrain/>
                    </a14:imgEffect>
                  </a14:imgLayer>
                </a14:imgProps>
              </a:ext>
              <a:ext uri="{28A0092B-C50C-407E-A947-70E740481C1C}">
                <a14:useLocalDpi xmlns:a14="http://schemas.microsoft.com/office/drawing/2010/main" val="0"/>
              </a:ext>
            </a:extLst>
          </a:blip>
          <a:stretch>
            <a:fillRect/>
          </a:stretch>
        </p:blipFill>
        <p:spPr>
          <a:xfrm>
            <a:off x="9452357" y="1638300"/>
            <a:ext cx="3501641" cy="2292481"/>
          </a:xfrm>
          <a:prstGeom prst="rect">
            <a:avLst/>
          </a:prstGeom>
        </p:spPr>
      </p:pic>
      <p:pic>
        <p:nvPicPr>
          <p:cNvPr id="27" name="Picture 26" descr="Lone person stanging on misty jagged mountain">
            <a:extLst>
              <a:ext uri="{FF2B5EF4-FFF2-40B4-BE49-F238E27FC236}">
                <a16:creationId xmlns:a16="http://schemas.microsoft.com/office/drawing/2014/main" id="{CAC26AE1-F79E-5E8F-CCDC-BC0996166C33}"/>
              </a:ext>
            </a:extLst>
          </p:cNvPr>
          <p:cNvPicPr>
            <a:picLocks noChangeAspect="1"/>
          </p:cNvPicPr>
          <p:nvPr/>
        </p:nvPicPr>
        <p:blipFill>
          <a:blip r:embed="rId6">
            <a:duotone>
              <a:prstClr val="black"/>
              <a:srgbClr val="16243E">
                <a:tint val="45000"/>
                <a:satMod val="400000"/>
              </a:srgbClr>
            </a:duotone>
            <a:extLst>
              <a:ext uri="{BEBA8EAE-BF5A-486C-A8C5-ECC9F3942E4B}">
                <a14:imgProps xmlns:a14="http://schemas.microsoft.com/office/drawing/2010/main">
                  <a14:imgLayer r:embed="rId7">
                    <a14:imgEffect>
                      <a14:artisticFilmGrain/>
                    </a14:imgEffect>
                  </a14:imgLayer>
                </a14:imgProps>
              </a:ext>
              <a:ext uri="{28A0092B-C50C-407E-A947-70E740481C1C}">
                <a14:useLocalDpi xmlns:a14="http://schemas.microsoft.com/office/drawing/2010/main" val="0"/>
              </a:ext>
            </a:extLst>
          </a:blip>
          <a:stretch>
            <a:fillRect/>
          </a:stretch>
        </p:blipFill>
        <p:spPr>
          <a:xfrm>
            <a:off x="9485014" y="6855656"/>
            <a:ext cx="3480247" cy="2484434"/>
          </a:xfrm>
          <a:prstGeom prst="rect">
            <a:avLst/>
          </a:prstGeom>
        </p:spPr>
      </p:pic>
    </p:spTree>
    <p:extLst>
      <p:ext uri="{BB962C8B-B14F-4D97-AF65-F5344CB8AC3E}">
        <p14:creationId xmlns:p14="http://schemas.microsoft.com/office/powerpoint/2010/main" val="2902220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line chart&#10;&#10;Description automatically generated with medium confidence">
            <a:extLst>
              <a:ext uri="{FF2B5EF4-FFF2-40B4-BE49-F238E27FC236}">
                <a16:creationId xmlns:a16="http://schemas.microsoft.com/office/drawing/2014/main" id="{A2ECDC9F-F444-142E-C6BC-4818F9AB578A}"/>
              </a:ext>
            </a:extLst>
          </p:cNvPr>
          <p:cNvPicPr>
            <a:picLocks noChangeAspect="1"/>
          </p:cNvPicPr>
          <p:nvPr/>
        </p:nvPicPr>
        <p:blipFill rotWithShape="1">
          <a:blip r:embed="rId2">
            <a:extLst>
              <a:ext uri="{28A0092B-C50C-407E-A947-70E740481C1C}">
                <a14:useLocalDpi xmlns:a14="http://schemas.microsoft.com/office/drawing/2010/main" val="0"/>
              </a:ext>
            </a:extLst>
          </a:blip>
          <a:srcRect l="6202" t="5550" r="5556"/>
          <a:stretch/>
        </p:blipFill>
        <p:spPr>
          <a:xfrm>
            <a:off x="5692270" y="2469296"/>
            <a:ext cx="7388275" cy="3514640"/>
          </a:xfrm>
          <a:prstGeom prst="rect">
            <a:avLst/>
          </a:prstGeom>
        </p:spPr>
      </p:pic>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765382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CONTRAST STRETCHING</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C139C71-43D8-DA15-F46A-8598CDF1F78A}"/>
                  </a:ext>
                </a:extLst>
              </p:cNvPr>
              <p:cNvSpPr txBox="1"/>
              <p:nvPr/>
            </p:nvSpPr>
            <p:spPr>
              <a:xfrm>
                <a:off x="5692270" y="6286500"/>
                <a:ext cx="7261730" cy="2278381"/>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Upon implementing the </a:t>
                </a:r>
                <a:r>
                  <a:rPr lang="en-US" sz="1600" dirty="0">
                    <a:latin typeface="Aileron Regular Bold" panose="020B0604020202020204" charset="0"/>
                  </a:rPr>
                  <a:t>contrast stretch </a:t>
                </a:r>
                <a:r>
                  <a:rPr lang="en-US" sz="1600" dirty="0">
                    <a:latin typeface="Aileron Regular" panose="020B0604020202020204" charset="0"/>
                  </a:rPr>
                  <a:t>on the original image, almost no changes were observed on the contrast stretched image. This is also apparent in the PDF and CDF plot of the resulting image, which is in agreement to</a:t>
                </a:r>
              </a:p>
              <a:p>
                <a:pPr algn="just">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m:rPr>
                              <m:sty m:val="p"/>
                            </m:rPr>
                            <a:rPr lang="en-US" sz="1600" b="0" i="0" smtClean="0">
                              <a:latin typeface="Cambria Math" panose="02040503050406030204" pitchFamily="18" charset="0"/>
                            </a:rPr>
                            <m:t>new</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m:rPr>
                                  <m:sty m:val="p"/>
                                </m:rPr>
                                <a:rPr lang="en-US" sz="1600" b="0" i="0" smtClean="0">
                                  <a:latin typeface="Cambria Math" panose="02040503050406030204" pitchFamily="18" charset="0"/>
                                </a:rPr>
                                <m:t>old</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m:rPr>
                                  <m:sty m:val="p"/>
                                </m:rPr>
                                <a:rPr lang="en-US" sz="1600" b="0" i="0" smtClean="0">
                                  <a:latin typeface="Cambria Math" panose="02040503050406030204" pitchFamily="18" charset="0"/>
                                </a:rPr>
                                <m:t>min</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m:rPr>
                                  <m:sty m:val="p"/>
                                </m:rPr>
                                <a:rPr lang="en-US" sz="1600" b="0" i="0" smtClean="0">
                                  <a:latin typeface="Cambria Math" panose="02040503050406030204" pitchFamily="18" charset="0"/>
                                </a:rPr>
                                <m:t>max</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m:rPr>
                                  <m:sty m:val="p"/>
                                </m:rPr>
                                <a:rPr lang="en-US" sz="1600" i="0">
                                  <a:latin typeface="Cambria Math" panose="02040503050406030204" pitchFamily="18" charset="0"/>
                                </a:rPr>
                                <m:t>min</m:t>
                              </m:r>
                            </m:sub>
                          </m:sSub>
                        </m:den>
                      </m:f>
                    </m:oMath>
                  </m:oMathPara>
                </a14:m>
                <a:endParaRPr lang="en-US" sz="1600" dirty="0">
                  <a:latin typeface="Aileron Regular" panose="020B0604020202020204" charset="0"/>
                </a:endParaRPr>
              </a:p>
              <a:p>
                <a:pPr algn="just">
                  <a:lnSpc>
                    <a:spcPct val="150000"/>
                  </a:lnSpc>
                </a:pPr>
                <a:r>
                  <a:rPr lang="en-US" sz="1600" dirty="0">
                    <a:latin typeface="Aileron Regular" panose="020B0604020202020204" charset="0"/>
                  </a:rPr>
                  <a:t>as the minimum and maximum value of a grayscale is 0 and 255, respectively.</a:t>
                </a:r>
              </a:p>
            </p:txBody>
          </p:sp>
        </mc:Choice>
        <mc:Fallback>
          <p:sp>
            <p:nvSpPr>
              <p:cNvPr id="6" name="TextBox 5">
                <a:extLst>
                  <a:ext uri="{FF2B5EF4-FFF2-40B4-BE49-F238E27FC236}">
                    <a16:creationId xmlns:a16="http://schemas.microsoft.com/office/drawing/2014/main" id="{1C139C71-43D8-DA15-F46A-8598CDF1F78A}"/>
                  </a:ext>
                </a:extLst>
              </p:cNvPr>
              <p:cNvSpPr txBox="1">
                <a:spLocks noRot="1" noChangeAspect="1" noMove="1" noResize="1" noEditPoints="1" noAdjustHandles="1" noChangeArrowheads="1" noChangeShapeType="1" noTextEdit="1"/>
              </p:cNvSpPr>
              <p:nvPr/>
            </p:nvSpPr>
            <p:spPr>
              <a:xfrm>
                <a:off x="5692270" y="6286500"/>
                <a:ext cx="7261730" cy="2278381"/>
              </a:xfrm>
              <a:prstGeom prst="rect">
                <a:avLst/>
              </a:prstGeom>
              <a:blipFill>
                <a:blip r:embed="rId3"/>
                <a:stretch>
                  <a:fillRect l="-504" r="-420" b="-2406"/>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15BE0E9-F22A-D6C4-652D-7AB85B491061}"/>
              </a:ext>
            </a:extLst>
          </p:cNvPr>
          <p:cNvGrpSpPr/>
          <p:nvPr/>
        </p:nvGrpSpPr>
        <p:grpSpPr>
          <a:xfrm>
            <a:off x="914400" y="2346185"/>
            <a:ext cx="4267199" cy="3229386"/>
            <a:chOff x="1219200" y="4206416"/>
            <a:chExt cx="4994485" cy="3779791"/>
          </a:xfrm>
        </p:grpSpPr>
        <p:sp>
          <p:nvSpPr>
            <p:cNvPr id="15" name="TextBox 14">
              <a:extLst>
                <a:ext uri="{FF2B5EF4-FFF2-40B4-BE49-F238E27FC236}">
                  <a16:creationId xmlns:a16="http://schemas.microsoft.com/office/drawing/2014/main" id="{193EE4D7-15E9-5C31-3D06-03F1EAB927A2}"/>
                </a:ext>
              </a:extLst>
            </p:cNvPr>
            <p:cNvSpPr txBox="1"/>
            <p:nvPr/>
          </p:nvSpPr>
          <p:spPr>
            <a:xfrm>
              <a:off x="1219200" y="7569683"/>
              <a:ext cx="4994485"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a:t>
              </a:r>
            </a:p>
          </p:txBody>
        </p:sp>
        <p:pic>
          <p:nvPicPr>
            <p:cNvPr id="10" name="Picture 9" descr="A penguin swimming underwater&#10;&#10;Description automatically generated with medium confidence">
              <a:extLst>
                <a:ext uri="{FF2B5EF4-FFF2-40B4-BE49-F238E27FC236}">
                  <a16:creationId xmlns:a16="http://schemas.microsoft.com/office/drawing/2014/main" id="{4B577A2D-218F-4BF4-3B2F-56FD9E8DA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4206416"/>
              <a:ext cx="4994485" cy="3329657"/>
            </a:xfrm>
            <a:prstGeom prst="rect">
              <a:avLst/>
            </a:prstGeom>
          </p:spPr>
        </p:pic>
      </p:grpSp>
      <p:grpSp>
        <p:nvGrpSpPr>
          <p:cNvPr id="22" name="Group 21">
            <a:extLst>
              <a:ext uri="{FF2B5EF4-FFF2-40B4-BE49-F238E27FC236}">
                <a16:creationId xmlns:a16="http://schemas.microsoft.com/office/drawing/2014/main" id="{F0AD61FE-6E60-B823-0D20-2DE0106476E6}"/>
              </a:ext>
            </a:extLst>
          </p:cNvPr>
          <p:cNvGrpSpPr/>
          <p:nvPr/>
        </p:nvGrpSpPr>
        <p:grpSpPr>
          <a:xfrm>
            <a:off x="914400" y="5913331"/>
            <a:ext cx="4267200" cy="3304293"/>
            <a:chOff x="7502314" y="4206415"/>
            <a:chExt cx="4994486" cy="3867465"/>
          </a:xfrm>
        </p:grpSpPr>
        <p:pic>
          <p:nvPicPr>
            <p:cNvPr id="13" name="Picture 12" descr="A picture containing fish, ray, white, shark&#10;&#10;Description automatically generated">
              <a:extLst>
                <a:ext uri="{FF2B5EF4-FFF2-40B4-BE49-F238E27FC236}">
                  <a16:creationId xmlns:a16="http://schemas.microsoft.com/office/drawing/2014/main" id="{EBEFE702-DAB6-2AC7-7B9B-D7DA015CC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314" y="4206415"/>
              <a:ext cx="4994485" cy="3329655"/>
            </a:xfrm>
            <a:prstGeom prst="rect">
              <a:avLst/>
            </a:prstGeom>
          </p:spPr>
        </p:pic>
        <p:sp>
          <p:nvSpPr>
            <p:cNvPr id="19" name="TextBox 18">
              <a:extLst>
                <a:ext uri="{FF2B5EF4-FFF2-40B4-BE49-F238E27FC236}">
                  <a16:creationId xmlns:a16="http://schemas.microsoft.com/office/drawing/2014/main" id="{FF6CADFA-08E7-B3FC-6D43-FB635789739B}"/>
                </a:ext>
              </a:extLst>
            </p:cNvPr>
            <p:cNvSpPr txBox="1"/>
            <p:nvPr/>
          </p:nvSpPr>
          <p:spPr>
            <a:xfrm>
              <a:off x="7502315" y="7586365"/>
              <a:ext cx="4994485" cy="487515"/>
            </a:xfrm>
            <a:prstGeom prst="rect">
              <a:avLst/>
            </a:prstGeom>
            <a:noFill/>
          </p:spPr>
          <p:txBody>
            <a:bodyPr wrap="square" rtlCol="0">
              <a:spAutoFit/>
            </a:bodyPr>
            <a:lstStyle/>
            <a:p>
              <a:pPr algn="ctr">
                <a:lnSpc>
                  <a:spcPct val="150000"/>
                </a:lnSpc>
              </a:pPr>
              <a:r>
                <a:rPr lang="en-US" sz="1600" dirty="0">
                  <a:latin typeface="Aileron Regular" panose="020B0604020202020204" charset="0"/>
                </a:rPr>
                <a:t>Contrast stretched image</a:t>
              </a:r>
            </a:p>
          </p:txBody>
        </p:sp>
      </p:grpSp>
      <p:grpSp>
        <p:nvGrpSpPr>
          <p:cNvPr id="23" name="Group 22">
            <a:extLst>
              <a:ext uri="{FF2B5EF4-FFF2-40B4-BE49-F238E27FC236}">
                <a16:creationId xmlns:a16="http://schemas.microsoft.com/office/drawing/2014/main" id="{9D97052E-735D-1A76-2A29-D61459156BF0}"/>
              </a:ext>
            </a:extLst>
          </p:cNvPr>
          <p:cNvGrpSpPr/>
          <p:nvPr/>
        </p:nvGrpSpPr>
        <p:grpSpPr>
          <a:xfrm rot="5400000">
            <a:off x="11662120" y="8315251"/>
            <a:ext cx="450160" cy="2133600"/>
            <a:chOff x="10981040" y="4264181"/>
            <a:chExt cx="715659" cy="3391971"/>
          </a:xfrm>
        </p:grpSpPr>
        <p:sp>
          <p:nvSpPr>
            <p:cNvPr id="24" name="Rectangle 23">
              <a:extLst>
                <a:ext uri="{FF2B5EF4-FFF2-40B4-BE49-F238E27FC236}">
                  <a16:creationId xmlns:a16="http://schemas.microsoft.com/office/drawing/2014/main" id="{77BDFC2B-2EAA-4801-2412-968E9896504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08F47D-85C4-C6A5-8675-83CBE0EFFB58}"/>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0E41513-DD8B-5AD5-A1B8-678B1BAE5032}"/>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A299BC-AD85-D94A-4FF5-9EBB51DE3A66}"/>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penguin swimming underwater&#10;&#10;Description automatically generated with medium confidence">
            <a:extLst>
              <a:ext uri="{FF2B5EF4-FFF2-40B4-BE49-F238E27FC236}">
                <a16:creationId xmlns:a16="http://schemas.microsoft.com/office/drawing/2014/main" id="{9295946A-3362-7A09-DE61-CDE20D7A9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255" y="5913331"/>
            <a:ext cx="4267197" cy="2844798"/>
          </a:xfrm>
          <a:prstGeom prst="rect">
            <a:avLst/>
          </a:prstGeom>
        </p:spPr>
      </p:pic>
    </p:spTree>
    <p:extLst>
      <p:ext uri="{BB962C8B-B14F-4D97-AF65-F5344CB8AC3E}">
        <p14:creationId xmlns:p14="http://schemas.microsoft.com/office/powerpoint/2010/main" val="180905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Chart, histogram&#10;&#10;Description automatically generated">
            <a:extLst>
              <a:ext uri="{FF2B5EF4-FFF2-40B4-BE49-F238E27FC236}">
                <a16:creationId xmlns:a16="http://schemas.microsoft.com/office/drawing/2014/main" id="{F59528D0-DF14-F016-4461-003550C5FC81}"/>
              </a:ext>
            </a:extLst>
          </p:cNvPr>
          <p:cNvPicPr>
            <a:picLocks noChangeAspect="1"/>
          </p:cNvPicPr>
          <p:nvPr/>
        </p:nvPicPr>
        <p:blipFill rotWithShape="1">
          <a:blip r:embed="rId2">
            <a:extLst>
              <a:ext uri="{28A0092B-C50C-407E-A947-70E740481C1C}">
                <a14:useLocalDpi xmlns:a14="http://schemas.microsoft.com/office/drawing/2010/main" val="0"/>
              </a:ext>
            </a:extLst>
          </a:blip>
          <a:srcRect l="4917" t="3024" r="6839"/>
          <a:stretch/>
        </p:blipFill>
        <p:spPr>
          <a:xfrm>
            <a:off x="5540878" y="2250158"/>
            <a:ext cx="7564512" cy="3694698"/>
          </a:xfrm>
          <a:prstGeom prst="rect">
            <a:avLst/>
          </a:prstGeom>
        </p:spPr>
      </p:pic>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765382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CONTRAST STRETCHING</a:t>
            </a:r>
          </a:p>
        </p:txBody>
      </p:sp>
      <p:sp>
        <p:nvSpPr>
          <p:cNvPr id="6" name="TextBox 5">
            <a:extLst>
              <a:ext uri="{FF2B5EF4-FFF2-40B4-BE49-F238E27FC236}">
                <a16:creationId xmlns:a16="http://schemas.microsoft.com/office/drawing/2014/main" id="{1C139C71-43D8-DA15-F46A-8598CDF1F78A}"/>
              </a:ext>
            </a:extLst>
          </p:cNvPr>
          <p:cNvSpPr txBox="1"/>
          <p:nvPr/>
        </p:nvSpPr>
        <p:spPr>
          <a:xfrm>
            <a:off x="5692270" y="6286500"/>
            <a:ext cx="7261730" cy="2263184"/>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Another image that is </a:t>
            </a:r>
            <a:r>
              <a:rPr lang="en-US" sz="1600" dirty="0">
                <a:latin typeface="Aileron Regular Bold" panose="020B0604020202020204" charset="0"/>
              </a:rPr>
              <a:t>much darker</a:t>
            </a:r>
            <a:r>
              <a:rPr lang="en-US" sz="1600" dirty="0">
                <a:latin typeface="Aileron Regular" panose="020B0604020202020204" charset="0"/>
              </a:rPr>
              <a:t> than the previous image were also considered. By choosing the lower 5</a:t>
            </a:r>
            <a:r>
              <a:rPr lang="en-US" sz="1600" baseline="30000" dirty="0">
                <a:latin typeface="Aileron Regular" panose="020B0604020202020204" charset="0"/>
              </a:rPr>
              <a:t>th</a:t>
            </a:r>
            <a:r>
              <a:rPr lang="en-US" sz="1600" dirty="0">
                <a:latin typeface="Aileron Regular" panose="020B0604020202020204" charset="0"/>
              </a:rPr>
              <a:t> and upper 90</a:t>
            </a:r>
            <a:r>
              <a:rPr lang="en-US" sz="1600" baseline="30000" dirty="0">
                <a:latin typeface="Aileron Regular" panose="020B0604020202020204" charset="0"/>
              </a:rPr>
              <a:t>th</a:t>
            </a:r>
            <a:r>
              <a:rPr lang="en-US" sz="1600" dirty="0">
                <a:latin typeface="Aileron Regular" panose="020B0604020202020204" charset="0"/>
              </a:rPr>
              <a:t> percentile as the minimum and maximum value for the algorithm, we can observe that the resulting image is in </a:t>
            </a:r>
            <a:r>
              <a:rPr lang="en-US" sz="1600" dirty="0">
                <a:latin typeface="Aileron Regular Bold" panose="020B0604020202020204" charset="0"/>
              </a:rPr>
              <a:t>high contrast </a:t>
            </a:r>
            <a:r>
              <a:rPr lang="en-US" sz="1600" dirty="0">
                <a:latin typeface="Aileron Regular" panose="020B0604020202020204" charset="0"/>
              </a:rPr>
              <a:t>compared to the original grayscale. This is also evident in the PDF and CDF plots shown as the gray values are much now much more spread to the contrast stretched image.</a:t>
            </a:r>
          </a:p>
        </p:txBody>
      </p:sp>
      <p:grpSp>
        <p:nvGrpSpPr>
          <p:cNvPr id="21" name="Group 20">
            <a:extLst>
              <a:ext uri="{FF2B5EF4-FFF2-40B4-BE49-F238E27FC236}">
                <a16:creationId xmlns:a16="http://schemas.microsoft.com/office/drawing/2014/main" id="{E15BE0E9-F22A-D6C4-652D-7AB85B491061}"/>
              </a:ext>
            </a:extLst>
          </p:cNvPr>
          <p:cNvGrpSpPr/>
          <p:nvPr/>
        </p:nvGrpSpPr>
        <p:grpSpPr>
          <a:xfrm>
            <a:off x="914400" y="2346185"/>
            <a:ext cx="4267199" cy="3229386"/>
            <a:chOff x="1219200" y="4206416"/>
            <a:chExt cx="4994485" cy="3779791"/>
          </a:xfrm>
        </p:grpSpPr>
        <p:sp>
          <p:nvSpPr>
            <p:cNvPr id="15" name="TextBox 14">
              <a:extLst>
                <a:ext uri="{FF2B5EF4-FFF2-40B4-BE49-F238E27FC236}">
                  <a16:creationId xmlns:a16="http://schemas.microsoft.com/office/drawing/2014/main" id="{193EE4D7-15E9-5C31-3D06-03F1EAB927A2}"/>
                </a:ext>
              </a:extLst>
            </p:cNvPr>
            <p:cNvSpPr txBox="1"/>
            <p:nvPr/>
          </p:nvSpPr>
          <p:spPr>
            <a:xfrm>
              <a:off x="1219200" y="7569683"/>
              <a:ext cx="4994485"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a:t>
              </a:r>
            </a:p>
          </p:txBody>
        </p:sp>
        <p:pic>
          <p:nvPicPr>
            <p:cNvPr id="10" name="Picture 9" descr="A penguin swimming underwater&#10;&#10;Description automatically generated with medium confidence">
              <a:extLst>
                <a:ext uri="{FF2B5EF4-FFF2-40B4-BE49-F238E27FC236}">
                  <a16:creationId xmlns:a16="http://schemas.microsoft.com/office/drawing/2014/main" id="{4B577A2D-218F-4BF4-3B2F-56FD9E8DA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206416"/>
              <a:ext cx="4994485" cy="3329657"/>
            </a:xfrm>
            <a:prstGeom prst="rect">
              <a:avLst/>
            </a:prstGeom>
          </p:spPr>
        </p:pic>
      </p:grpSp>
      <p:grpSp>
        <p:nvGrpSpPr>
          <p:cNvPr id="22" name="Group 21">
            <a:extLst>
              <a:ext uri="{FF2B5EF4-FFF2-40B4-BE49-F238E27FC236}">
                <a16:creationId xmlns:a16="http://schemas.microsoft.com/office/drawing/2014/main" id="{F0AD61FE-6E60-B823-0D20-2DE0106476E6}"/>
              </a:ext>
            </a:extLst>
          </p:cNvPr>
          <p:cNvGrpSpPr/>
          <p:nvPr/>
        </p:nvGrpSpPr>
        <p:grpSpPr>
          <a:xfrm>
            <a:off x="914400" y="5913331"/>
            <a:ext cx="4267200" cy="3304293"/>
            <a:chOff x="7502314" y="4206415"/>
            <a:chExt cx="4994486" cy="3867465"/>
          </a:xfrm>
        </p:grpSpPr>
        <p:pic>
          <p:nvPicPr>
            <p:cNvPr id="13" name="Picture 12" descr="A picture containing fish, ray, white, shark&#10;&#10;Description automatically generated">
              <a:extLst>
                <a:ext uri="{FF2B5EF4-FFF2-40B4-BE49-F238E27FC236}">
                  <a16:creationId xmlns:a16="http://schemas.microsoft.com/office/drawing/2014/main" id="{EBEFE702-DAB6-2AC7-7B9B-D7DA015CC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314" y="4206415"/>
              <a:ext cx="4994485" cy="3329655"/>
            </a:xfrm>
            <a:prstGeom prst="rect">
              <a:avLst/>
            </a:prstGeom>
          </p:spPr>
        </p:pic>
        <p:sp>
          <p:nvSpPr>
            <p:cNvPr id="19" name="TextBox 18">
              <a:extLst>
                <a:ext uri="{FF2B5EF4-FFF2-40B4-BE49-F238E27FC236}">
                  <a16:creationId xmlns:a16="http://schemas.microsoft.com/office/drawing/2014/main" id="{FF6CADFA-08E7-B3FC-6D43-FB635789739B}"/>
                </a:ext>
              </a:extLst>
            </p:cNvPr>
            <p:cNvSpPr txBox="1"/>
            <p:nvPr/>
          </p:nvSpPr>
          <p:spPr>
            <a:xfrm>
              <a:off x="7502315" y="7586365"/>
              <a:ext cx="4994485" cy="487515"/>
            </a:xfrm>
            <a:prstGeom prst="rect">
              <a:avLst/>
            </a:prstGeom>
            <a:noFill/>
          </p:spPr>
          <p:txBody>
            <a:bodyPr wrap="square" rtlCol="0">
              <a:spAutoFit/>
            </a:bodyPr>
            <a:lstStyle/>
            <a:p>
              <a:pPr algn="ctr">
                <a:lnSpc>
                  <a:spcPct val="150000"/>
                </a:lnSpc>
              </a:pPr>
              <a:r>
                <a:rPr lang="en-US" sz="1600" dirty="0">
                  <a:latin typeface="Aileron Regular" panose="020B0604020202020204" charset="0"/>
                </a:rPr>
                <a:t>Contrast stretched image</a:t>
              </a:r>
            </a:p>
          </p:txBody>
        </p:sp>
      </p:grpSp>
      <p:grpSp>
        <p:nvGrpSpPr>
          <p:cNvPr id="23" name="Group 22">
            <a:extLst>
              <a:ext uri="{FF2B5EF4-FFF2-40B4-BE49-F238E27FC236}">
                <a16:creationId xmlns:a16="http://schemas.microsoft.com/office/drawing/2014/main" id="{9D97052E-735D-1A76-2A29-D61459156BF0}"/>
              </a:ext>
            </a:extLst>
          </p:cNvPr>
          <p:cNvGrpSpPr/>
          <p:nvPr/>
        </p:nvGrpSpPr>
        <p:grpSpPr>
          <a:xfrm rot="5400000">
            <a:off x="11662120" y="8315251"/>
            <a:ext cx="450160" cy="2133600"/>
            <a:chOff x="10981040" y="4264181"/>
            <a:chExt cx="715659" cy="3391971"/>
          </a:xfrm>
        </p:grpSpPr>
        <p:sp>
          <p:nvSpPr>
            <p:cNvPr id="24" name="Rectangle 23">
              <a:extLst>
                <a:ext uri="{FF2B5EF4-FFF2-40B4-BE49-F238E27FC236}">
                  <a16:creationId xmlns:a16="http://schemas.microsoft.com/office/drawing/2014/main" id="{77BDFC2B-2EAA-4801-2412-968E9896504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08F47D-85C4-C6A5-8675-83CBE0EFFB58}"/>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0E41513-DD8B-5AD5-A1B8-678B1BAE5032}"/>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A299BC-AD85-D94A-4FF5-9EBB51DE3A66}"/>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penguin swimming underwater&#10;&#10;Description automatically generated with medium confidence">
            <a:extLst>
              <a:ext uri="{FF2B5EF4-FFF2-40B4-BE49-F238E27FC236}">
                <a16:creationId xmlns:a16="http://schemas.microsoft.com/office/drawing/2014/main" id="{9295946A-3362-7A09-DE61-CDE20D7A9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255" y="5913331"/>
            <a:ext cx="4267197" cy="2844798"/>
          </a:xfrm>
          <a:prstGeom prst="rect">
            <a:avLst/>
          </a:prstGeom>
        </p:spPr>
      </p:pic>
      <p:pic>
        <p:nvPicPr>
          <p:cNvPr id="9" name="Picture 8" descr="A picture containing cat, black, dark, mammal&#10;&#10;Description automatically generated">
            <a:extLst>
              <a:ext uri="{FF2B5EF4-FFF2-40B4-BE49-F238E27FC236}">
                <a16:creationId xmlns:a16="http://schemas.microsoft.com/office/drawing/2014/main" id="{4660BBED-B9DE-5D7E-33A5-A5C41CCDBE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55" y="2339907"/>
            <a:ext cx="4267197" cy="2844798"/>
          </a:xfrm>
          <a:prstGeom prst="rect">
            <a:avLst/>
          </a:prstGeom>
        </p:spPr>
      </p:pic>
      <p:pic>
        <p:nvPicPr>
          <p:cNvPr id="14" name="Picture 13" descr="A dog sitting on the ground&#10;&#10;Description automatically generated with medium confidence">
            <a:extLst>
              <a:ext uri="{FF2B5EF4-FFF2-40B4-BE49-F238E27FC236}">
                <a16:creationId xmlns:a16="http://schemas.microsoft.com/office/drawing/2014/main" id="{B1D49FDA-CF7E-2177-5DE2-C0E72422D6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5900396"/>
            <a:ext cx="4288051" cy="2858701"/>
          </a:xfrm>
          <a:prstGeom prst="rect">
            <a:avLst/>
          </a:prstGeom>
        </p:spPr>
      </p:pic>
      <p:sp>
        <p:nvSpPr>
          <p:cNvPr id="29" name="TextBox 28">
            <a:extLst>
              <a:ext uri="{FF2B5EF4-FFF2-40B4-BE49-F238E27FC236}">
                <a16:creationId xmlns:a16="http://schemas.microsoft.com/office/drawing/2014/main" id="{C2B555F2-E7E4-8B16-8DC3-E3C105921402}"/>
              </a:ext>
            </a:extLst>
          </p:cNvPr>
          <p:cNvSpPr txBox="1"/>
          <p:nvPr/>
        </p:nvSpPr>
        <p:spPr>
          <a:xfrm>
            <a:off x="5692270" y="9182100"/>
            <a:ext cx="5128130" cy="376000"/>
          </a:xfrm>
          <a:prstGeom prst="rect">
            <a:avLst/>
          </a:prstGeom>
          <a:noFill/>
        </p:spPr>
        <p:txBody>
          <a:bodyPr wrap="square" rtlCol="0">
            <a:spAutoFit/>
          </a:bodyPr>
          <a:lstStyle/>
          <a:p>
            <a:pPr algn="just">
              <a:lnSpc>
                <a:spcPct val="150000"/>
              </a:lnSpc>
            </a:pPr>
            <a:r>
              <a:rPr lang="en-US" sz="1400" dirty="0">
                <a:latin typeface="Aileron Regular" panose="020B0604020202020204" charset="0"/>
              </a:rPr>
              <a:t>A cute </a:t>
            </a:r>
            <a:r>
              <a:rPr lang="en-US" sz="1400" dirty="0" err="1">
                <a:latin typeface="Aileron Regular" panose="020B0604020202020204" charset="0"/>
              </a:rPr>
              <a:t>pupperino</a:t>
            </a:r>
            <a:r>
              <a:rPr lang="en-US" sz="1400" dirty="0">
                <a:latin typeface="Aileron Regular" panose="020B0604020202020204" charset="0"/>
              </a:rPr>
              <a:t> basking in the sunlight from </a:t>
            </a:r>
            <a:r>
              <a:rPr lang="en-US" sz="1400" dirty="0">
                <a:latin typeface="Aileron Regular" panose="020B0604020202020204" charset="0"/>
                <a:hlinkClick r:id="rId7"/>
              </a:rPr>
              <a:t>Pixabay</a:t>
            </a:r>
            <a:r>
              <a:rPr lang="en-US" sz="1400" dirty="0">
                <a:latin typeface="Aileron Regular" panose="020B0604020202020204" charset="0"/>
              </a:rPr>
              <a:t>.</a:t>
            </a:r>
          </a:p>
        </p:txBody>
      </p:sp>
    </p:spTree>
    <p:extLst>
      <p:ext uri="{BB962C8B-B14F-4D97-AF65-F5344CB8AC3E}">
        <p14:creationId xmlns:p14="http://schemas.microsoft.com/office/powerpoint/2010/main" val="138857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2">
            <a:extLst>
              <a:ext uri="{FF2B5EF4-FFF2-40B4-BE49-F238E27FC236}">
                <a16:creationId xmlns:a16="http://schemas.microsoft.com/office/drawing/2014/main" id="{61F13235-D7C3-1BD9-42D2-D2A4D43302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2190"/>
          <a:stretch>
            <a:fillRect/>
          </a:stretch>
        </p:blipFill>
        <p:spPr>
          <a:xfrm>
            <a:off x="-3151698" y="-2407081"/>
            <a:ext cx="4227497" cy="15201482"/>
          </a:xfrm>
          <a:prstGeom prst="rect">
            <a:avLst/>
          </a:prstGeom>
        </p:spPr>
      </p:pic>
      <p:grpSp>
        <p:nvGrpSpPr>
          <p:cNvPr id="3" name="Group 6">
            <a:extLst>
              <a:ext uri="{FF2B5EF4-FFF2-40B4-BE49-F238E27FC236}">
                <a16:creationId xmlns:a16="http://schemas.microsoft.com/office/drawing/2014/main" id="{51F8D8CF-B45F-B803-C408-A73E0D821A8D}"/>
              </a:ext>
            </a:extLst>
          </p:cNvPr>
          <p:cNvGrpSpPr/>
          <p:nvPr/>
        </p:nvGrpSpPr>
        <p:grpSpPr>
          <a:xfrm>
            <a:off x="12246399" y="-3830879"/>
            <a:ext cx="6166608" cy="6166608"/>
            <a:chOff x="0" y="0"/>
            <a:chExt cx="812800" cy="812800"/>
          </a:xfrm>
        </p:grpSpPr>
        <p:sp>
          <p:nvSpPr>
            <p:cNvPr id="4" name="Freeform 7">
              <a:extLst>
                <a:ext uri="{FF2B5EF4-FFF2-40B4-BE49-F238E27FC236}">
                  <a16:creationId xmlns:a16="http://schemas.microsoft.com/office/drawing/2014/main" id="{857317A1-A250-D8C4-66D9-CAC5F05072FA}"/>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a:ln>
              <a:noFill/>
            </a:ln>
          </p:spPr>
        </p:sp>
        <p:sp>
          <p:nvSpPr>
            <p:cNvPr id="5" name="TextBox 8">
              <a:extLst>
                <a:ext uri="{FF2B5EF4-FFF2-40B4-BE49-F238E27FC236}">
                  <a16:creationId xmlns:a16="http://schemas.microsoft.com/office/drawing/2014/main" id="{81A9FE08-44B0-0BB1-75FD-DA787C8F005D}"/>
                </a:ext>
              </a:extLst>
            </p:cNvPr>
            <p:cNvSpPr txBox="1"/>
            <p:nvPr/>
          </p:nvSpPr>
          <p:spPr>
            <a:xfrm>
              <a:off x="76200" y="38100"/>
              <a:ext cx="660400" cy="698500"/>
            </a:xfrm>
            <a:prstGeom prst="rect">
              <a:avLst/>
            </a:prstGeom>
            <a:ln>
              <a:noFill/>
            </a:ln>
          </p:spPr>
          <p:txBody>
            <a:bodyPr lIns="50800" tIns="50800" rIns="50800" bIns="50800" rtlCol="0" anchor="ctr"/>
            <a:lstStyle/>
            <a:p>
              <a:pPr algn="ctr">
                <a:lnSpc>
                  <a:spcPts val="2659"/>
                </a:lnSpc>
                <a:spcBef>
                  <a:spcPct val="0"/>
                </a:spcBef>
              </a:pPr>
              <a:endParaRPr/>
            </a:p>
          </p:txBody>
        </p:sp>
      </p:grpSp>
      <p:grpSp>
        <p:nvGrpSpPr>
          <p:cNvPr id="6" name="Group 9">
            <a:extLst>
              <a:ext uri="{FF2B5EF4-FFF2-40B4-BE49-F238E27FC236}">
                <a16:creationId xmlns:a16="http://schemas.microsoft.com/office/drawing/2014/main" id="{556D91B8-D932-1502-F896-8808F1B2E8BB}"/>
              </a:ext>
            </a:extLst>
          </p:cNvPr>
          <p:cNvGrpSpPr/>
          <p:nvPr/>
        </p:nvGrpSpPr>
        <p:grpSpPr>
          <a:xfrm>
            <a:off x="12643820" y="9021092"/>
            <a:ext cx="5371769" cy="5371769"/>
            <a:chOff x="0" y="0"/>
            <a:chExt cx="812800" cy="812800"/>
          </a:xfrm>
        </p:grpSpPr>
        <p:sp>
          <p:nvSpPr>
            <p:cNvPr id="7" name="Freeform 10">
              <a:extLst>
                <a:ext uri="{FF2B5EF4-FFF2-40B4-BE49-F238E27FC236}">
                  <a16:creationId xmlns:a16="http://schemas.microsoft.com/office/drawing/2014/main" id="{38A6FF64-448E-A3F7-BD57-CB9F63B47D35}"/>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a:ln>
              <a:noFill/>
            </a:ln>
          </p:spPr>
        </p:sp>
        <p:sp>
          <p:nvSpPr>
            <p:cNvPr id="8" name="TextBox 11">
              <a:extLst>
                <a:ext uri="{FF2B5EF4-FFF2-40B4-BE49-F238E27FC236}">
                  <a16:creationId xmlns:a16="http://schemas.microsoft.com/office/drawing/2014/main" id="{B5B8DE8D-DB6F-6B2B-C441-0FC5D6B40F00}"/>
                </a:ext>
              </a:extLst>
            </p:cNvPr>
            <p:cNvSpPr txBox="1"/>
            <p:nvPr/>
          </p:nvSpPr>
          <p:spPr>
            <a:xfrm>
              <a:off x="76200" y="38100"/>
              <a:ext cx="660400" cy="698500"/>
            </a:xfrm>
            <a:prstGeom prst="rect">
              <a:avLst/>
            </a:prstGeom>
            <a:ln>
              <a:noFill/>
            </a:ln>
          </p:spPr>
          <p:txBody>
            <a:bodyPr lIns="50800" tIns="50800" rIns="50800" bIns="50800" rtlCol="0" anchor="ctr"/>
            <a:lstStyle/>
            <a:p>
              <a:pPr algn="ctr">
                <a:lnSpc>
                  <a:spcPts val="2659"/>
                </a:lnSpc>
                <a:spcBef>
                  <a:spcPct val="0"/>
                </a:spcBef>
              </a:pPr>
              <a:endParaRPr/>
            </a:p>
          </p:txBody>
        </p:sp>
      </p:grpSp>
      <p:pic>
        <p:nvPicPr>
          <p:cNvPr id="9" name="Picture 13">
            <a:extLst>
              <a:ext uri="{FF2B5EF4-FFF2-40B4-BE49-F238E27FC236}">
                <a16:creationId xmlns:a16="http://schemas.microsoft.com/office/drawing/2014/main" id="{489C5D90-2455-69B7-028F-6F87813A3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578904">
            <a:off x="4298042" y="1392405"/>
            <a:ext cx="14404600" cy="2461877"/>
          </a:xfrm>
          <a:prstGeom prst="rect">
            <a:avLst/>
          </a:prstGeom>
        </p:spPr>
      </p:pic>
      <p:pic>
        <p:nvPicPr>
          <p:cNvPr id="10" name="Picture 14">
            <a:extLst>
              <a:ext uri="{FF2B5EF4-FFF2-40B4-BE49-F238E27FC236}">
                <a16:creationId xmlns:a16="http://schemas.microsoft.com/office/drawing/2014/main" id="{0973C9EE-24B8-61E5-E303-2B19B7CF6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234445">
            <a:off x="-6300956" y="4757365"/>
            <a:ext cx="14280840" cy="3909380"/>
          </a:xfrm>
          <a:prstGeom prst="rect">
            <a:avLst/>
          </a:prstGeom>
        </p:spPr>
      </p:pic>
    </p:spTree>
    <p:extLst>
      <p:ext uri="{BB962C8B-B14F-4D97-AF65-F5344CB8AC3E}">
        <p14:creationId xmlns:p14="http://schemas.microsoft.com/office/powerpoint/2010/main" val="1308192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3"/>
          <p:cNvGrpSpPr/>
          <p:nvPr/>
        </p:nvGrpSpPr>
        <p:grpSpPr>
          <a:xfrm>
            <a:off x="6329038" y="2724673"/>
            <a:ext cx="3557923" cy="355792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246399" y="-3830879"/>
            <a:ext cx="6166608" cy="6166608"/>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643820" y="9021092"/>
            <a:ext cx="5371769" cy="537176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2190"/>
          <a:stretch>
            <a:fillRect/>
          </a:stretch>
        </p:blipFill>
        <p:spPr>
          <a:xfrm>
            <a:off x="-3151698" y="-2407081"/>
            <a:ext cx="4227497" cy="15201482"/>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578904">
            <a:off x="4298042" y="1392405"/>
            <a:ext cx="14404600" cy="2461877"/>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234445">
            <a:off x="-6300956" y="4757365"/>
            <a:ext cx="14280840" cy="3909380"/>
          </a:xfrm>
          <a:prstGeom prst="rect">
            <a:avLst/>
          </a:prstGeom>
        </p:spPr>
      </p:pic>
      <p:sp>
        <p:nvSpPr>
          <p:cNvPr id="18" name="TextBox 18"/>
          <p:cNvSpPr txBox="1"/>
          <p:nvPr/>
        </p:nvSpPr>
        <p:spPr>
          <a:xfrm>
            <a:off x="3336193" y="8852684"/>
            <a:ext cx="3103911" cy="405616"/>
          </a:xfrm>
          <a:prstGeom prst="rect">
            <a:avLst/>
          </a:prstGeom>
        </p:spPr>
        <p:txBody>
          <a:bodyPr lIns="0" tIns="0" rIns="0" bIns="0" rtlCol="0" anchor="t">
            <a:spAutoFit/>
          </a:bodyPr>
          <a:lstStyle/>
          <a:p>
            <a:pPr algn="r">
              <a:lnSpc>
                <a:spcPts val="3359"/>
              </a:lnSpc>
            </a:pPr>
            <a:r>
              <a:rPr lang="en-US" sz="2400">
                <a:solidFill>
                  <a:srgbClr val="1C3879"/>
                </a:solidFill>
                <a:latin typeface="Aileron Thin"/>
              </a:rPr>
              <a:t>presented by</a:t>
            </a:r>
          </a:p>
        </p:txBody>
      </p:sp>
      <p:sp>
        <p:nvSpPr>
          <p:cNvPr id="19" name="TextBox 19"/>
          <p:cNvSpPr txBox="1"/>
          <p:nvPr/>
        </p:nvSpPr>
        <p:spPr>
          <a:xfrm>
            <a:off x="6526920" y="8852684"/>
            <a:ext cx="3852889" cy="405616"/>
          </a:xfrm>
          <a:prstGeom prst="rect">
            <a:avLst/>
          </a:prstGeom>
        </p:spPr>
        <p:txBody>
          <a:bodyPr lIns="0" tIns="0" rIns="0" bIns="0" rtlCol="0" anchor="t">
            <a:spAutoFit/>
          </a:bodyPr>
          <a:lstStyle/>
          <a:p>
            <a:pPr>
              <a:lnSpc>
                <a:spcPts val="3359"/>
              </a:lnSpc>
            </a:pPr>
            <a:r>
              <a:rPr lang="en-US" sz="2400">
                <a:solidFill>
                  <a:srgbClr val="1C3879"/>
                </a:solidFill>
                <a:latin typeface="Aileron Regular Bold"/>
              </a:rPr>
              <a:t>Greta Mae Evans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506581" flipH="1">
            <a:off x="6924076" y="1025961"/>
            <a:ext cx="13402611" cy="2395717"/>
          </a:xfrm>
          <a:prstGeom prst="rect">
            <a:avLst/>
          </a:prstGeom>
        </p:spPr>
      </p:pic>
      <p:grpSp>
        <p:nvGrpSpPr>
          <p:cNvPr id="4" name="Group 4"/>
          <p:cNvGrpSpPr/>
          <p:nvPr/>
        </p:nvGrpSpPr>
        <p:grpSpPr>
          <a:xfrm>
            <a:off x="447693" y="-1266808"/>
            <a:ext cx="12820615" cy="1282061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695" y="7639461"/>
            <a:ext cx="13402611" cy="239571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1C3879"/>
        </a:solidFill>
        <a:effectLst/>
      </p:bgPr>
    </p:bg>
    <p:spTree>
      <p:nvGrpSpPr>
        <p:cNvPr id="1" name=""/>
        <p:cNvGrpSpPr/>
        <p:nvPr/>
      </p:nvGrpSpPr>
      <p:grpSpPr>
        <a:xfrm>
          <a:off x="0" y="0"/>
          <a:ext cx="0" cy="0"/>
          <a:chOff x="0" y="0"/>
          <a:chExt cx="0" cy="0"/>
        </a:xfrm>
      </p:grpSpPr>
      <p:grpSp>
        <p:nvGrpSpPr>
          <p:cNvPr id="2" name="Group 2"/>
          <p:cNvGrpSpPr/>
          <p:nvPr/>
        </p:nvGrpSpPr>
        <p:grpSpPr>
          <a:xfrm>
            <a:off x="-2499170" y="-1131672"/>
            <a:ext cx="18714340" cy="9543292"/>
            <a:chOff x="0" y="0"/>
            <a:chExt cx="4928880" cy="2513460"/>
          </a:xfrm>
        </p:grpSpPr>
        <p:sp>
          <p:nvSpPr>
            <p:cNvPr id="3" name="Freeform 3"/>
            <p:cNvSpPr/>
            <p:nvPr/>
          </p:nvSpPr>
          <p:spPr>
            <a:xfrm>
              <a:off x="0" y="0"/>
              <a:ext cx="4928880" cy="2513460"/>
            </a:xfrm>
            <a:custGeom>
              <a:avLst/>
              <a:gdLst/>
              <a:ahLst/>
              <a:cxnLst/>
              <a:rect l="l" t="t" r="r" b="b"/>
              <a:pathLst>
                <a:path w="4928880" h="2513460">
                  <a:moveTo>
                    <a:pt x="41369" y="0"/>
                  </a:moveTo>
                  <a:lnTo>
                    <a:pt x="4887511" y="0"/>
                  </a:lnTo>
                  <a:cubicBezTo>
                    <a:pt x="4910358" y="0"/>
                    <a:pt x="4928880" y="18521"/>
                    <a:pt x="4928880" y="41369"/>
                  </a:cubicBezTo>
                  <a:lnTo>
                    <a:pt x="4928880" y="2472091"/>
                  </a:lnTo>
                  <a:cubicBezTo>
                    <a:pt x="4928880" y="2483063"/>
                    <a:pt x="4924521" y="2493585"/>
                    <a:pt x="4916763" y="2501343"/>
                  </a:cubicBezTo>
                  <a:cubicBezTo>
                    <a:pt x="4909005" y="2509101"/>
                    <a:pt x="4898482" y="2513460"/>
                    <a:pt x="4887511" y="2513460"/>
                  </a:cubicBezTo>
                  <a:lnTo>
                    <a:pt x="41369" y="2513460"/>
                  </a:lnTo>
                  <a:cubicBezTo>
                    <a:pt x="30397" y="2513460"/>
                    <a:pt x="19875" y="2509101"/>
                    <a:pt x="12117" y="2501343"/>
                  </a:cubicBezTo>
                  <a:cubicBezTo>
                    <a:pt x="4358" y="2493585"/>
                    <a:pt x="0" y="2483063"/>
                    <a:pt x="0" y="2472091"/>
                  </a:cubicBezTo>
                  <a:lnTo>
                    <a:pt x="0" y="41369"/>
                  </a:lnTo>
                  <a:cubicBezTo>
                    <a:pt x="0" y="30397"/>
                    <a:pt x="4358" y="19875"/>
                    <a:pt x="12117" y="12117"/>
                  </a:cubicBezTo>
                  <a:cubicBezTo>
                    <a:pt x="19875" y="4358"/>
                    <a:pt x="30397" y="0"/>
                    <a:pt x="41369" y="0"/>
                  </a:cubicBez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094770" y="977265"/>
            <a:ext cx="3504683" cy="1543050"/>
            <a:chOff x="0" y="0"/>
            <a:chExt cx="923044" cy="406400"/>
          </a:xfrm>
        </p:grpSpPr>
        <p:sp>
          <p:nvSpPr>
            <p:cNvPr id="6" name="Freeform 6"/>
            <p:cNvSpPr/>
            <p:nvPr/>
          </p:nvSpPr>
          <p:spPr>
            <a:xfrm>
              <a:off x="203200" y="-326"/>
              <a:ext cx="516644" cy="407051"/>
            </a:xfrm>
            <a:custGeom>
              <a:avLst/>
              <a:gdLst/>
              <a:ahLst/>
              <a:cxnLst/>
              <a:rect l="l" t="t" r="r" b="b"/>
              <a:pathLst>
                <a:path w="516644" h="407051">
                  <a:moveTo>
                    <a:pt x="516644" y="326"/>
                  </a:moveTo>
                  <a:cubicBezTo>
                    <a:pt x="443831" y="0"/>
                    <a:pt x="376410" y="38659"/>
                    <a:pt x="339909" y="101663"/>
                  </a:cubicBezTo>
                  <a:cubicBezTo>
                    <a:pt x="303408" y="164667"/>
                    <a:pt x="303408" y="242385"/>
                    <a:pt x="339909" y="305389"/>
                  </a:cubicBezTo>
                  <a:cubicBezTo>
                    <a:pt x="376410" y="368393"/>
                    <a:pt x="443831" y="407052"/>
                    <a:pt x="51664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1C3879"/>
            </a:solidFill>
          </p:spPr>
        </p:sp>
        <p:sp>
          <p:nvSpPr>
            <p:cNvPr id="7" name="TextBox 7"/>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0929" y="1273762"/>
            <a:ext cx="950056" cy="95005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99880">
            <a:off x="1520306" y="-2275657"/>
            <a:ext cx="14801958" cy="6050300"/>
          </a:xfrm>
          <a:prstGeom prst="rect">
            <a:avLst/>
          </a:prstGeom>
        </p:spPr>
      </p:pic>
      <p:sp>
        <p:nvSpPr>
          <p:cNvPr id="10" name="TextBox 10"/>
          <p:cNvSpPr txBox="1"/>
          <p:nvPr/>
        </p:nvSpPr>
        <p:spPr>
          <a:xfrm>
            <a:off x="2939158" y="3705233"/>
            <a:ext cx="7837685" cy="1509882"/>
          </a:xfrm>
          <a:prstGeom prst="rect">
            <a:avLst/>
          </a:prstGeom>
        </p:spPr>
        <p:txBody>
          <a:bodyPr lIns="0" tIns="0" rIns="0" bIns="0" rtlCol="0" anchor="t">
            <a:spAutoFit/>
          </a:bodyPr>
          <a:lstStyle/>
          <a:p>
            <a:pPr algn="ctr">
              <a:lnSpc>
                <a:spcPts val="12319"/>
              </a:lnSpc>
            </a:pPr>
            <a:r>
              <a:rPr lang="en-US" sz="8799">
                <a:solidFill>
                  <a:srgbClr val="1C3879"/>
                </a:solidFill>
                <a:latin typeface="Alata"/>
              </a:rPr>
              <a:t>Thank you</a:t>
            </a:r>
          </a:p>
        </p:txBody>
      </p:sp>
      <p:sp>
        <p:nvSpPr>
          <p:cNvPr id="11" name="TextBox 11"/>
          <p:cNvSpPr txBox="1"/>
          <p:nvPr/>
        </p:nvSpPr>
        <p:spPr>
          <a:xfrm>
            <a:off x="4475194" y="5167491"/>
            <a:ext cx="5329863" cy="340863"/>
          </a:xfrm>
          <a:prstGeom prst="rect">
            <a:avLst/>
          </a:prstGeom>
        </p:spPr>
        <p:txBody>
          <a:bodyPr lIns="0" tIns="0" rIns="0" bIns="0" rtlCol="0" anchor="t">
            <a:spAutoFit/>
          </a:bodyPr>
          <a:lstStyle/>
          <a:p>
            <a:pPr>
              <a:lnSpc>
                <a:spcPts val="2940"/>
              </a:lnSpc>
            </a:pPr>
            <a:r>
              <a:rPr lang="en-US" sz="2100">
                <a:solidFill>
                  <a:srgbClr val="1C3879"/>
                </a:solidFill>
                <a:latin typeface="Aileron Thin"/>
              </a:rPr>
              <a:t>I really appreciate your time.</a:t>
            </a:r>
          </a:p>
        </p:txBody>
      </p:sp>
      <p:sp>
        <p:nvSpPr>
          <p:cNvPr id="12" name="TextBox 12"/>
          <p:cNvSpPr txBox="1"/>
          <p:nvPr/>
        </p:nvSpPr>
        <p:spPr>
          <a:xfrm>
            <a:off x="4193070" y="8906263"/>
            <a:ext cx="5329863" cy="293542"/>
          </a:xfrm>
          <a:prstGeom prst="rect">
            <a:avLst/>
          </a:prstGeom>
        </p:spPr>
        <p:txBody>
          <a:bodyPr lIns="0" tIns="0" rIns="0" bIns="0" rtlCol="0" anchor="t">
            <a:spAutoFit/>
          </a:bodyPr>
          <a:lstStyle/>
          <a:p>
            <a:pPr algn="ctr">
              <a:lnSpc>
                <a:spcPts val="2520"/>
              </a:lnSpc>
            </a:pPr>
            <a:r>
              <a:rPr lang="en-US" spc="89">
                <a:solidFill>
                  <a:srgbClr val="1C3879"/>
                </a:solidFill>
                <a:latin typeface="Aileron Regular"/>
              </a:rPr>
              <a:t>www.reallygreatsite.com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C2D200D-34E0-6176-C3DC-B1339A75810E}"/>
              </a:ext>
            </a:extLst>
          </p:cNvPr>
          <p:cNvSpPr txBox="1"/>
          <p:nvPr/>
        </p:nvSpPr>
        <p:spPr>
          <a:xfrm>
            <a:off x="762000" y="5045138"/>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BC110942-A5E1-82F1-B47D-CB63CB9C40B0}"/>
              </a:ext>
            </a:extLst>
          </p:cNvPr>
          <p:cNvSpPr txBox="1"/>
          <p:nvPr/>
        </p:nvSpPr>
        <p:spPr>
          <a:xfrm>
            <a:off x="762000" y="7490741"/>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19300"/>
            <a:ext cx="8589017" cy="2805896"/>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2000" dirty="0">
                <a:latin typeface="Aileron Light" panose="00000400000000000000" pitchFamily="50" charset="0"/>
              </a:rPr>
              <a:t>Mathematically </a:t>
            </a:r>
            <a:r>
              <a:rPr lang="en-US" sz="2000" dirty="0">
                <a:latin typeface="Aileron Regular Bold" panose="020B0604020202020204" charset="0"/>
              </a:rPr>
              <a:t>create</a:t>
            </a:r>
            <a:r>
              <a:rPr lang="en-US" sz="2000" dirty="0">
                <a:latin typeface="Aileron Light" panose="00000400000000000000" pitchFamily="50" charset="0"/>
              </a:rPr>
              <a:t> images in Python 3</a:t>
            </a:r>
          </a:p>
          <a:p>
            <a:pPr marL="457200" indent="-457200">
              <a:lnSpc>
                <a:spcPct val="150000"/>
              </a:lnSpc>
              <a:buFont typeface="Wingdings" panose="05000000000000000000" pitchFamily="2" charset="2"/>
              <a:buChar char="§"/>
            </a:pPr>
            <a:r>
              <a:rPr lang="en-US" sz="2000" b="1" dirty="0">
                <a:latin typeface="Aileron Regular Bold" panose="020B0604020202020204" charset="0"/>
              </a:rPr>
              <a:t>Save</a:t>
            </a:r>
            <a:r>
              <a:rPr lang="en-US" sz="2000" dirty="0">
                <a:latin typeface="Aileron Light" panose="00000400000000000000" pitchFamily="50" charset="0"/>
              </a:rPr>
              <a:t> an image  in an appropriate file format</a:t>
            </a:r>
          </a:p>
          <a:p>
            <a:pPr marL="457200" indent="-457200">
              <a:lnSpc>
                <a:spcPct val="150000"/>
              </a:lnSpc>
              <a:buFont typeface="Wingdings" panose="05000000000000000000" pitchFamily="2" charset="2"/>
              <a:buChar char="§"/>
            </a:pPr>
            <a:r>
              <a:rPr lang="en-US" sz="2000" dirty="0">
                <a:latin typeface="Aileron Light" panose="00000400000000000000" pitchFamily="50" charset="0"/>
              </a:rPr>
              <a:t>Use the </a:t>
            </a:r>
            <a:r>
              <a:rPr lang="en-US" sz="2000" dirty="0">
                <a:latin typeface="Aileron Regular Bold" panose="020B0604020202020204" charset="0"/>
              </a:rPr>
              <a:t>back projection technique </a:t>
            </a:r>
            <a:r>
              <a:rPr lang="en-US" sz="2000" dirty="0">
                <a:latin typeface="Aileron Light" panose="00000400000000000000" pitchFamily="50" charset="0"/>
              </a:rPr>
              <a:t>to manipulate the histogram of an image to a desired cumulative distribution </a:t>
            </a:r>
          </a:p>
          <a:p>
            <a:pPr marL="457200" indent="-457200">
              <a:lnSpc>
                <a:spcPct val="150000"/>
              </a:lnSpc>
              <a:buFont typeface="Wingdings" panose="05000000000000000000" pitchFamily="2" charset="2"/>
              <a:buChar char="§"/>
            </a:pPr>
            <a:r>
              <a:rPr lang="en-US" sz="2000" dirty="0">
                <a:latin typeface="Aileron Light" panose="00000400000000000000" pitchFamily="50" charset="0"/>
              </a:rPr>
              <a:t>Improve the appearance of gray level and color images by implementing </a:t>
            </a:r>
            <a:r>
              <a:rPr lang="en-US" sz="2000" dirty="0">
                <a:latin typeface="Aileron Regular Bold" panose="020B0604020202020204" charset="0"/>
              </a:rPr>
              <a:t>white balancing algorithms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5829300"/>
            <a:ext cx="8362358" cy="1420902"/>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2000" dirty="0">
                <a:latin typeface="Aileron Regular Bold" panose="020B0604020202020204" charset="0"/>
              </a:rPr>
              <a:t>File formats </a:t>
            </a:r>
            <a:r>
              <a:rPr lang="en-US" sz="2000" dirty="0">
                <a:latin typeface="Aileron Light" panose="00000400000000000000" pitchFamily="50" charset="0"/>
              </a:rPr>
              <a:t>of images to be used in analysis and modelling do matter!</a:t>
            </a:r>
          </a:p>
          <a:p>
            <a:pPr marL="457200" indent="-457200">
              <a:lnSpc>
                <a:spcPct val="150000"/>
              </a:lnSpc>
              <a:buFont typeface="Wingdings" panose="05000000000000000000" pitchFamily="2" charset="2"/>
              <a:buChar char="§"/>
            </a:pPr>
            <a:r>
              <a:rPr lang="en-US" sz="2000" dirty="0">
                <a:latin typeface="Aileron Light" panose="00000400000000000000" pitchFamily="50" charset="0"/>
              </a:rPr>
              <a:t>A colored digital image is formed from the </a:t>
            </a:r>
            <a:r>
              <a:rPr lang="en-US" sz="2000" dirty="0">
                <a:latin typeface="Aileron Regular Bold" panose="020B0604020202020204" charset="0"/>
              </a:rPr>
              <a:t>overlay</a:t>
            </a:r>
            <a:r>
              <a:rPr lang="en-US" sz="2000" dirty="0">
                <a:latin typeface="Aileron Light" panose="00000400000000000000" pitchFamily="50" charset="0"/>
              </a:rPr>
              <a:t> of the three matrices representing the </a:t>
            </a:r>
            <a:r>
              <a:rPr lang="en-US" sz="2000" dirty="0">
                <a:latin typeface="Aileron Regular Bold" panose="020B0604020202020204" charset="0"/>
              </a:rPr>
              <a:t>red</a:t>
            </a:r>
            <a:r>
              <a:rPr lang="en-US" sz="2000" dirty="0">
                <a:latin typeface="Aileron Light" panose="00000400000000000000" pitchFamily="50" charset="0"/>
              </a:rPr>
              <a:t>, </a:t>
            </a:r>
            <a:r>
              <a:rPr lang="en-US" sz="2000" dirty="0">
                <a:latin typeface="Aileron Regular Bold" panose="020B0604020202020204" charset="0"/>
              </a:rPr>
              <a:t>green</a:t>
            </a:r>
            <a:r>
              <a:rPr lang="en-US" sz="2000" dirty="0">
                <a:latin typeface="Aileron Light" panose="00000400000000000000" pitchFamily="50" charset="0"/>
              </a:rPr>
              <a:t>, and </a:t>
            </a:r>
            <a:r>
              <a:rPr lang="en-US" sz="2000" dirty="0">
                <a:latin typeface="Aileron Regular Bold" panose="020B0604020202020204" charset="0"/>
              </a:rPr>
              <a:t>blue</a:t>
            </a:r>
            <a:r>
              <a:rPr lang="en-US" sz="2000" dirty="0">
                <a:latin typeface="Aileron Light" panose="00000400000000000000" pitchFamily="50" charset="0"/>
              </a:rPr>
              <a:t> channels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8267700"/>
            <a:ext cx="8391914" cy="1420902"/>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sz="2000" dirty="0">
                <a:latin typeface="Aileron Light" panose="00000400000000000000" pitchFamily="50" charset="0"/>
              </a:rPr>
              <a:t>Processing an RGB image in </a:t>
            </a:r>
            <a:r>
              <a:rPr lang="en-US" sz="2000" dirty="0">
                <a:latin typeface="Aileron Regular Bold" panose="020B0604020202020204" charset="0"/>
              </a:rPr>
              <a:t>float type </a:t>
            </a:r>
            <a:r>
              <a:rPr lang="en-US" sz="2000" dirty="0">
                <a:latin typeface="Aileron Light" panose="00000400000000000000" pitchFamily="50" charset="0"/>
              </a:rPr>
              <a:t>(0 to 1) resulted to an overflow of pixel compared to integer </a:t>
            </a:r>
            <a:r>
              <a:rPr lang="en-US" sz="2000" dirty="0">
                <a:latin typeface="Aileron Regular Bold" panose="020B0604020202020204" charset="0"/>
              </a:rPr>
              <a:t>0 to 255 </a:t>
            </a:r>
            <a:r>
              <a:rPr lang="en-US" sz="2000" dirty="0">
                <a:latin typeface="Aileron Light" panose="00000400000000000000" pitchFamily="50" charset="0"/>
              </a:rPr>
              <a:t>representation</a:t>
            </a:r>
          </a:p>
          <a:p>
            <a:pPr marL="457200" indent="-457200">
              <a:lnSpc>
                <a:spcPct val="150000"/>
              </a:lnSpc>
              <a:buFont typeface="Wingdings" panose="05000000000000000000" pitchFamily="2" charset="2"/>
              <a:buChar char="§"/>
            </a:pPr>
            <a:r>
              <a:rPr lang="en-US" sz="2000" dirty="0">
                <a:latin typeface="Aileron Light" panose="00000400000000000000" pitchFamily="50" charset="0"/>
              </a:rPr>
              <a:t>This was circumvented through mapping and </a:t>
            </a:r>
            <a:r>
              <a:rPr lang="en-US" sz="2000" dirty="0">
                <a:latin typeface="Aileron Regular Bold" panose="020B0604020202020204" charset="0"/>
              </a:rPr>
              <a:t>normalization</a:t>
            </a:r>
            <a:r>
              <a:rPr lang="en-US" sz="2000" dirty="0">
                <a:latin typeface="Aileron Light" panose="00000400000000000000" pitchFamily="50" charset="0"/>
              </a:rPr>
              <a:t> of values</a:t>
            </a:r>
          </a:p>
        </p:txBody>
      </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3340723"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IMAGE DIY</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168661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first part of the activity involves the creation of synthetic images through mathematical representations. A series of 4 cm by 4 cm (not to scale) optical elements confined in a 400 pixel by 400 pixel were made as shown.</a:t>
            </a:r>
          </a:p>
        </p:txBody>
      </p:sp>
      <p:grpSp>
        <p:nvGrpSpPr>
          <p:cNvPr id="33" name="Group 32">
            <a:extLst>
              <a:ext uri="{FF2B5EF4-FFF2-40B4-BE49-F238E27FC236}">
                <a16:creationId xmlns:a16="http://schemas.microsoft.com/office/drawing/2014/main" id="{AD4707F5-6FE1-FEA7-D4DA-F7E1D4A0C644}"/>
              </a:ext>
            </a:extLst>
          </p:cNvPr>
          <p:cNvGrpSpPr/>
          <p:nvPr/>
        </p:nvGrpSpPr>
        <p:grpSpPr>
          <a:xfrm>
            <a:off x="1543050" y="3950068"/>
            <a:ext cx="10629901" cy="5802724"/>
            <a:chOff x="1371600" y="3950068"/>
            <a:chExt cx="10629901" cy="5802724"/>
          </a:xfrm>
        </p:grpSpPr>
        <p:pic>
          <p:nvPicPr>
            <p:cNvPr id="28" name="Picture 27" descr="Chart&#10;&#10;Description automatically generated">
              <a:extLst>
                <a:ext uri="{FF2B5EF4-FFF2-40B4-BE49-F238E27FC236}">
                  <a16:creationId xmlns:a16="http://schemas.microsoft.com/office/drawing/2014/main" id="{30D97CD0-6C59-1806-C479-57ADB800F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3950068"/>
              <a:ext cx="4953000" cy="4953000"/>
            </a:xfrm>
            <a:prstGeom prst="rect">
              <a:avLst/>
            </a:prstGeom>
          </p:spPr>
        </p:pic>
        <p:pic>
          <p:nvPicPr>
            <p:cNvPr id="30" name="Picture 29" descr="Chart, histogram&#10;&#10;Description automatically generated">
              <a:extLst>
                <a:ext uri="{FF2B5EF4-FFF2-40B4-BE49-F238E27FC236}">
                  <a16:creationId xmlns:a16="http://schemas.microsoft.com/office/drawing/2014/main" id="{4C3B4024-618D-5602-746E-2B142A7B2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76" y="3960877"/>
              <a:ext cx="4956048" cy="4956048"/>
            </a:xfrm>
            <a:prstGeom prst="rect">
              <a:avLst/>
            </a:prstGeom>
          </p:spPr>
        </p:pic>
        <p:sp>
          <p:nvSpPr>
            <p:cNvPr id="31" name="TextBox 30">
              <a:extLst>
                <a:ext uri="{FF2B5EF4-FFF2-40B4-BE49-F238E27FC236}">
                  <a16:creationId xmlns:a16="http://schemas.microsoft.com/office/drawing/2014/main" id="{FA64FFA0-2BA4-C79E-0B08-995D7829F35E}"/>
                </a:ext>
              </a:extLst>
            </p:cNvPr>
            <p:cNvSpPr txBox="1"/>
            <p:nvPr/>
          </p:nvSpPr>
          <p:spPr>
            <a:xfrm>
              <a:off x="1371600" y="8966936"/>
              <a:ext cx="5181601"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Sinusoid along the x-direction with frequency of </a:t>
              </a:r>
            </a:p>
            <a:p>
              <a:pPr algn="ctr">
                <a:lnSpc>
                  <a:spcPct val="150000"/>
                </a:lnSpc>
              </a:pPr>
              <a:r>
                <a:rPr lang="en-US" sz="1600" dirty="0">
                  <a:latin typeface="Aileron Regular" panose="020B0604020202020204" charset="0"/>
                </a:rPr>
                <a:t>4 cycles per cm</a:t>
              </a:r>
            </a:p>
          </p:txBody>
        </p:sp>
        <p:sp>
          <p:nvSpPr>
            <p:cNvPr id="32" name="TextBox 31">
              <a:extLst>
                <a:ext uri="{FF2B5EF4-FFF2-40B4-BE49-F238E27FC236}">
                  <a16:creationId xmlns:a16="http://schemas.microsoft.com/office/drawing/2014/main" id="{9CB74343-638F-6592-3CB5-A30582FADB95}"/>
                </a:ext>
              </a:extLst>
            </p:cNvPr>
            <p:cNvSpPr txBox="1"/>
            <p:nvPr/>
          </p:nvSpPr>
          <p:spPr>
            <a:xfrm>
              <a:off x="7048501" y="8916925"/>
              <a:ext cx="4953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Grating with frequency of 5 lines per cm</a:t>
              </a:r>
            </a:p>
          </p:txBody>
        </p:sp>
      </p:grpSp>
    </p:spTree>
    <p:extLst>
      <p:ext uri="{BB962C8B-B14F-4D97-AF65-F5344CB8AC3E}">
        <p14:creationId xmlns:p14="http://schemas.microsoft.com/office/powerpoint/2010/main" val="344788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62000" y="1247084"/>
            <a:ext cx="12192000" cy="1132618"/>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Hubble’s primary mirror and James Webb space telescope were also synthetically created using Python and some of its built-in  libraries for polygon creation.</a:t>
            </a:r>
          </a:p>
        </p:txBody>
      </p:sp>
      <p:sp>
        <p:nvSpPr>
          <p:cNvPr id="31" name="TextBox 30">
            <a:extLst>
              <a:ext uri="{FF2B5EF4-FFF2-40B4-BE49-F238E27FC236}">
                <a16:creationId xmlns:a16="http://schemas.microsoft.com/office/drawing/2014/main" id="{FA64FFA0-2BA4-C79E-0B08-995D7829F35E}"/>
              </a:ext>
            </a:extLst>
          </p:cNvPr>
          <p:cNvSpPr txBox="1"/>
          <p:nvPr/>
        </p:nvSpPr>
        <p:spPr>
          <a:xfrm>
            <a:off x="1500074" y="8003576"/>
            <a:ext cx="4953001"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Circle with a hole in the middle (annulus)</a:t>
            </a:r>
          </a:p>
        </p:txBody>
      </p:sp>
      <p:sp>
        <p:nvSpPr>
          <p:cNvPr id="32" name="TextBox 31">
            <a:extLst>
              <a:ext uri="{FF2B5EF4-FFF2-40B4-BE49-F238E27FC236}">
                <a16:creationId xmlns:a16="http://schemas.microsoft.com/office/drawing/2014/main" id="{9CB74343-638F-6592-3CB5-A30582FADB95}"/>
              </a:ext>
            </a:extLst>
          </p:cNvPr>
          <p:cNvSpPr txBox="1"/>
          <p:nvPr/>
        </p:nvSpPr>
        <p:spPr>
          <a:xfrm>
            <a:off x="7259877" y="8003576"/>
            <a:ext cx="4953001"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Hexagonal array circumscribed by a circle</a:t>
            </a:r>
          </a:p>
        </p:txBody>
      </p:sp>
      <p:grpSp>
        <p:nvGrpSpPr>
          <p:cNvPr id="16" name="Group 15">
            <a:extLst>
              <a:ext uri="{FF2B5EF4-FFF2-40B4-BE49-F238E27FC236}">
                <a16:creationId xmlns:a16="http://schemas.microsoft.com/office/drawing/2014/main" id="{9D2595EB-DDC7-D4B9-377F-D5F749DBAB78}"/>
              </a:ext>
            </a:extLst>
          </p:cNvPr>
          <p:cNvGrpSpPr/>
          <p:nvPr/>
        </p:nvGrpSpPr>
        <p:grpSpPr>
          <a:xfrm>
            <a:off x="1500074" y="2899888"/>
            <a:ext cx="10715852" cy="4956048"/>
            <a:chOff x="1386840" y="3543300"/>
            <a:chExt cx="10715852" cy="4956048"/>
          </a:xfrm>
        </p:grpSpPr>
        <p:pic>
          <p:nvPicPr>
            <p:cNvPr id="9" name="Picture 8" descr="A picture containing wheel, gear&#10;&#10;Description automatically generated">
              <a:extLst>
                <a:ext uri="{FF2B5EF4-FFF2-40B4-BE49-F238E27FC236}">
                  <a16:creationId xmlns:a16="http://schemas.microsoft.com/office/drawing/2014/main" id="{C7373BBE-204A-9AD4-82FD-FEC999C38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840" y="3543300"/>
              <a:ext cx="4956048" cy="4956048"/>
            </a:xfrm>
            <a:prstGeom prst="rect">
              <a:avLst/>
            </a:prstGeom>
          </p:spPr>
        </p:pic>
        <p:pic>
          <p:nvPicPr>
            <p:cNvPr id="13" name="Picture 12" descr="Shape, circle&#10;&#10;Description automatically generated">
              <a:extLst>
                <a:ext uri="{FF2B5EF4-FFF2-40B4-BE49-F238E27FC236}">
                  <a16:creationId xmlns:a16="http://schemas.microsoft.com/office/drawing/2014/main" id="{9DD2C220-D449-5517-BE8C-DB7694DD6A7C}"/>
                </a:ext>
              </a:extLst>
            </p:cNvPr>
            <p:cNvPicPr>
              <a:picLocks noChangeAspect="1"/>
            </p:cNvPicPr>
            <p:nvPr/>
          </p:nvPicPr>
          <p:blipFill rotWithShape="1">
            <a:blip r:embed="rId3">
              <a:extLst>
                <a:ext uri="{28A0092B-C50C-407E-A947-70E740481C1C}">
                  <a14:useLocalDpi xmlns:a14="http://schemas.microsoft.com/office/drawing/2010/main" val="0"/>
                </a:ext>
              </a:extLst>
            </a:blip>
            <a:srcRect l="13836" t="12298" r="10824" b="12363"/>
            <a:stretch/>
          </p:blipFill>
          <p:spPr>
            <a:xfrm>
              <a:off x="7146644" y="3543300"/>
              <a:ext cx="4956048" cy="4956048"/>
            </a:xfrm>
            <a:prstGeom prst="rect">
              <a:avLst/>
            </a:prstGeom>
          </p:spPr>
        </p:pic>
      </p:grpSp>
      <p:sp>
        <p:nvSpPr>
          <p:cNvPr id="17" name="TextBox 16">
            <a:extLst>
              <a:ext uri="{FF2B5EF4-FFF2-40B4-BE49-F238E27FC236}">
                <a16:creationId xmlns:a16="http://schemas.microsoft.com/office/drawing/2014/main" id="{4468BC9A-61F8-566C-262E-E6C99300C514}"/>
              </a:ext>
            </a:extLst>
          </p:cNvPr>
          <p:cNvSpPr txBox="1"/>
          <p:nvPr/>
        </p:nvSpPr>
        <p:spPr>
          <a:xfrm>
            <a:off x="762000" y="8680063"/>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The code in generating the inner hexagon array was patterned from </a:t>
            </a:r>
            <a:r>
              <a:rPr lang="en-US" sz="2000" dirty="0">
                <a:latin typeface="Aileron Regular" panose="020B0604020202020204" charset="0"/>
                <a:hlinkClick r:id="rId4"/>
              </a:rPr>
              <a:t>Stackoverflow</a:t>
            </a:r>
            <a:r>
              <a:rPr lang="en-US" sz="2000" dirty="0">
                <a:latin typeface="Aileron Regular" panose="020B0604020202020204" charset="0"/>
              </a:rPr>
              <a:t> in courtesy of user named </a:t>
            </a:r>
            <a:r>
              <a:rPr lang="en-US" sz="2000" dirty="0" err="1">
                <a:latin typeface="Aileron Regular" panose="020B0604020202020204" charset="0"/>
              </a:rPr>
              <a:t>tmdavidson</a:t>
            </a:r>
            <a:r>
              <a:rPr lang="en-US" sz="2000" dirty="0">
                <a:latin typeface="Aileron Regular" panose="020B0604020202020204" charset="0"/>
              </a:rPr>
              <a:t>. The rest was executed by trial and error for centers.</a:t>
            </a:r>
          </a:p>
        </p:txBody>
      </p:sp>
    </p:spTree>
    <p:extLst>
      <p:ext uri="{BB962C8B-B14F-4D97-AF65-F5344CB8AC3E}">
        <p14:creationId xmlns:p14="http://schemas.microsoft.com/office/powerpoint/2010/main" val="317838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46930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COLOR IMAGE</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168661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Using the principle of color subtraction and RGB channel overlaying, the Olympic logo was generated. Color subtraction was used as the value that is part of the ring becomes zero, otherwise, it retains its original value – using the </a:t>
            </a:r>
            <a:r>
              <a:rPr lang="en-US" sz="2400" dirty="0" err="1">
                <a:latin typeface="Aileron Regular Bold" panose="020B0604020202020204" charset="0"/>
              </a:rPr>
              <a:t>np.where</a:t>
            </a:r>
            <a:r>
              <a:rPr lang="en-US" sz="2400" dirty="0">
                <a:latin typeface="Aileron Regular Bold" panose="020B0604020202020204" charset="0"/>
              </a:rPr>
              <a:t>( ) </a:t>
            </a:r>
            <a:r>
              <a:rPr lang="en-US" sz="2400" dirty="0">
                <a:latin typeface="Aileron Regular" panose="020B0604020202020204" charset="0"/>
              </a:rPr>
              <a:t>function. </a:t>
            </a:r>
          </a:p>
        </p:txBody>
      </p:sp>
      <p:grpSp>
        <p:nvGrpSpPr>
          <p:cNvPr id="12" name="Group 11">
            <a:extLst>
              <a:ext uri="{FF2B5EF4-FFF2-40B4-BE49-F238E27FC236}">
                <a16:creationId xmlns:a16="http://schemas.microsoft.com/office/drawing/2014/main" id="{121E34E1-64BB-8E8E-5131-06F58AF9A27B}"/>
              </a:ext>
            </a:extLst>
          </p:cNvPr>
          <p:cNvGrpSpPr/>
          <p:nvPr/>
        </p:nvGrpSpPr>
        <p:grpSpPr>
          <a:xfrm>
            <a:off x="4379976" y="4152900"/>
            <a:ext cx="4956048" cy="4956048"/>
            <a:chOff x="835152" y="4064000"/>
            <a:chExt cx="4956048" cy="4956048"/>
          </a:xfrm>
        </p:grpSpPr>
        <p:pic>
          <p:nvPicPr>
            <p:cNvPr id="9" name="Picture 8" descr="Logo&#10;&#10;Description automatically generated with low confidence">
              <a:extLst>
                <a:ext uri="{FF2B5EF4-FFF2-40B4-BE49-F238E27FC236}">
                  <a16:creationId xmlns:a16="http://schemas.microsoft.com/office/drawing/2014/main" id="{19FF91A8-2905-D3BD-8D7D-58F416EBA99D}"/>
                </a:ext>
              </a:extLst>
            </p:cNvPr>
            <p:cNvPicPr>
              <a:picLocks noChangeAspect="1"/>
            </p:cNvPicPr>
            <p:nvPr/>
          </p:nvPicPr>
          <p:blipFill rotWithShape="1">
            <a:blip r:embed="rId2">
              <a:extLst>
                <a:ext uri="{28A0092B-C50C-407E-A947-70E740481C1C}">
                  <a14:useLocalDpi xmlns:a14="http://schemas.microsoft.com/office/drawing/2010/main" val="0"/>
                </a:ext>
              </a:extLst>
            </a:blip>
            <a:srcRect l="6790" t="13580" r="6790"/>
            <a:stretch/>
          </p:blipFill>
          <p:spPr>
            <a:xfrm>
              <a:off x="835152" y="4064000"/>
              <a:ext cx="4956048" cy="4956048"/>
            </a:xfrm>
            <a:prstGeom prst="rect">
              <a:avLst/>
            </a:prstGeom>
          </p:spPr>
        </p:pic>
        <p:sp>
          <p:nvSpPr>
            <p:cNvPr id="32" name="TextBox 31">
              <a:extLst>
                <a:ext uri="{FF2B5EF4-FFF2-40B4-BE49-F238E27FC236}">
                  <a16:creationId xmlns:a16="http://schemas.microsoft.com/office/drawing/2014/main" id="{9CB74343-638F-6592-3CB5-A30582FADB95}"/>
                </a:ext>
              </a:extLst>
            </p:cNvPr>
            <p:cNvSpPr txBox="1"/>
            <p:nvPr/>
          </p:nvSpPr>
          <p:spPr>
            <a:xfrm>
              <a:off x="836676" y="8384576"/>
              <a:ext cx="4953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Mathematically created Olympic logo</a:t>
              </a:r>
            </a:p>
          </p:txBody>
        </p:sp>
      </p:grpSp>
    </p:spTree>
    <p:extLst>
      <p:ext uri="{BB962C8B-B14F-4D97-AF65-F5344CB8AC3E}">
        <p14:creationId xmlns:p14="http://schemas.microsoft.com/office/powerpoint/2010/main" val="3278429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62000" y="1397000"/>
            <a:ext cx="12192000" cy="168661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Upon feeling inclined in doing the Olympic logo, the Philippine sea games logo was also recreated in codes. Using the same method and algorithm from the previous activity, the circles also vary in centers, radii, and colors as well.</a:t>
            </a:r>
          </a:p>
        </p:txBody>
      </p:sp>
      <p:sp>
        <p:nvSpPr>
          <p:cNvPr id="32" name="TextBox 31">
            <a:extLst>
              <a:ext uri="{FF2B5EF4-FFF2-40B4-BE49-F238E27FC236}">
                <a16:creationId xmlns:a16="http://schemas.microsoft.com/office/drawing/2014/main" id="{9CB74343-638F-6592-3CB5-A30582FADB95}"/>
              </a:ext>
            </a:extLst>
          </p:cNvPr>
          <p:cNvSpPr txBox="1"/>
          <p:nvPr/>
        </p:nvSpPr>
        <p:spPr>
          <a:xfrm>
            <a:off x="7165025" y="8689376"/>
            <a:ext cx="4956048"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Mathematically created sea games logo</a:t>
            </a:r>
          </a:p>
        </p:txBody>
      </p:sp>
      <p:pic>
        <p:nvPicPr>
          <p:cNvPr id="1026" name="Picture 2" descr="SEA Games Logos Through the Years">
            <a:extLst>
              <a:ext uri="{FF2B5EF4-FFF2-40B4-BE49-F238E27FC236}">
                <a16:creationId xmlns:a16="http://schemas.microsoft.com/office/drawing/2014/main" id="{7BDC8BBB-2F92-48A8-F915-35FC54A7F3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7" t="4020" r="4020" b="3517"/>
          <a:stretch/>
        </p:blipFill>
        <p:spPr bwMode="auto">
          <a:xfrm>
            <a:off x="1597244" y="3695991"/>
            <a:ext cx="4956048" cy="4956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con&#10;&#10;Description automatically generated">
            <a:extLst>
              <a:ext uri="{FF2B5EF4-FFF2-40B4-BE49-F238E27FC236}">
                <a16:creationId xmlns:a16="http://schemas.microsoft.com/office/drawing/2014/main" id="{ED3CEB73-9E73-3B85-95A0-480C9DC52B6A}"/>
              </a:ext>
            </a:extLst>
          </p:cNvPr>
          <p:cNvPicPr>
            <a:picLocks noChangeAspect="1"/>
          </p:cNvPicPr>
          <p:nvPr/>
        </p:nvPicPr>
        <p:blipFill rotWithShape="1">
          <a:blip r:embed="rId3">
            <a:extLst>
              <a:ext uri="{28A0092B-C50C-407E-A947-70E740481C1C}">
                <a14:useLocalDpi xmlns:a14="http://schemas.microsoft.com/office/drawing/2010/main" val="0"/>
              </a:ext>
            </a:extLst>
          </a:blip>
          <a:srcRect l="4142" t="4142" r="15860" b="15860"/>
          <a:stretch/>
        </p:blipFill>
        <p:spPr>
          <a:xfrm>
            <a:off x="7165025" y="3695991"/>
            <a:ext cx="4956048" cy="4956048"/>
          </a:xfrm>
          <a:prstGeom prst="rect">
            <a:avLst/>
          </a:prstGeom>
        </p:spPr>
      </p:pic>
      <p:sp>
        <p:nvSpPr>
          <p:cNvPr id="11" name="TextBox 10">
            <a:extLst>
              <a:ext uri="{FF2B5EF4-FFF2-40B4-BE49-F238E27FC236}">
                <a16:creationId xmlns:a16="http://schemas.microsoft.com/office/drawing/2014/main" id="{90F9D98E-6832-E31E-AA49-1D8FD5A5E2FA}"/>
              </a:ext>
            </a:extLst>
          </p:cNvPr>
          <p:cNvSpPr txBox="1"/>
          <p:nvPr/>
        </p:nvSpPr>
        <p:spPr>
          <a:xfrm>
            <a:off x="1749552" y="8689376"/>
            <a:ext cx="4956048"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sea games logo. Image from </a:t>
            </a:r>
            <a:r>
              <a:rPr lang="en-US" sz="1600" dirty="0">
                <a:latin typeface="Aileron Regular" panose="020B0604020202020204" charset="0"/>
                <a:hlinkClick r:id="rId4"/>
              </a:rPr>
              <a:t>Esquiremag</a:t>
            </a:r>
            <a:r>
              <a:rPr lang="en-US" sz="1600" dirty="0">
                <a:latin typeface="Aileron Regular" panose="020B0604020202020204" charset="0"/>
              </a:rPr>
              <a:t>.</a:t>
            </a:r>
          </a:p>
        </p:txBody>
      </p:sp>
    </p:spTree>
    <p:extLst>
      <p:ext uri="{BB962C8B-B14F-4D97-AF65-F5344CB8AC3E}">
        <p14:creationId xmlns:p14="http://schemas.microsoft.com/office/powerpoint/2010/main" val="2263550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1002050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COLORED TO GRAYSCALE IMAGE</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168661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working image was initially imported to the notebook and was converted to grayscale image. The original image has a maximum value of 1, which was then scaled to 255 for the grayscale while accounting for the </a:t>
            </a:r>
            <a:r>
              <a:rPr lang="en-US" sz="2400" dirty="0">
                <a:latin typeface="Aileron Regular Bold" panose="020B0604020202020204" charset="0"/>
              </a:rPr>
              <a:t>8-bit representation </a:t>
            </a:r>
            <a:r>
              <a:rPr lang="en-US" sz="2400" dirty="0">
                <a:latin typeface="Aileron Regular" panose="020B0604020202020204" charset="0"/>
              </a:rPr>
              <a:t>of channels.</a:t>
            </a:r>
          </a:p>
        </p:txBody>
      </p:sp>
      <p:sp>
        <p:nvSpPr>
          <p:cNvPr id="7" name="TextBox 6">
            <a:extLst>
              <a:ext uri="{FF2B5EF4-FFF2-40B4-BE49-F238E27FC236}">
                <a16:creationId xmlns:a16="http://schemas.microsoft.com/office/drawing/2014/main" id="{5F596B71-6AB8-A654-BAA0-F20679B52505}"/>
              </a:ext>
            </a:extLst>
          </p:cNvPr>
          <p:cNvSpPr txBox="1"/>
          <p:nvPr/>
        </p:nvSpPr>
        <p:spPr>
          <a:xfrm>
            <a:off x="1565282" y="7698776"/>
            <a:ext cx="4515287"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 (0 to 1)</a:t>
            </a:r>
          </a:p>
        </p:txBody>
      </p:sp>
      <p:pic>
        <p:nvPicPr>
          <p:cNvPr id="11" name="Picture 10" descr="A penguin swimming in water&#10;&#10;Description automatically generated with medium confidence">
            <a:extLst>
              <a:ext uri="{FF2B5EF4-FFF2-40B4-BE49-F238E27FC236}">
                <a16:creationId xmlns:a16="http://schemas.microsoft.com/office/drawing/2014/main" id="{CA60E166-A45B-EB9F-73D5-7D432CD50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283" y="4610100"/>
            <a:ext cx="4515286" cy="3010191"/>
          </a:xfrm>
          <a:prstGeom prst="rect">
            <a:avLst/>
          </a:prstGeom>
        </p:spPr>
      </p:pic>
      <p:pic>
        <p:nvPicPr>
          <p:cNvPr id="14" name="Picture 13" descr="A penguin swimming underwater&#10;&#10;Description automatically generated with medium confidence">
            <a:extLst>
              <a:ext uri="{FF2B5EF4-FFF2-40B4-BE49-F238E27FC236}">
                <a16:creationId xmlns:a16="http://schemas.microsoft.com/office/drawing/2014/main" id="{CEE63FC0-94BA-EC23-DE8E-A9405E9B6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433" y="4610100"/>
            <a:ext cx="4515286" cy="3010191"/>
          </a:xfrm>
          <a:prstGeom prst="rect">
            <a:avLst/>
          </a:prstGeom>
        </p:spPr>
      </p:pic>
      <p:sp>
        <p:nvSpPr>
          <p:cNvPr id="15" name="TextBox 14">
            <a:extLst>
              <a:ext uri="{FF2B5EF4-FFF2-40B4-BE49-F238E27FC236}">
                <a16:creationId xmlns:a16="http://schemas.microsoft.com/office/drawing/2014/main" id="{193EE4D7-15E9-5C31-3D06-03F1EAB927A2}"/>
              </a:ext>
            </a:extLst>
          </p:cNvPr>
          <p:cNvSpPr txBox="1"/>
          <p:nvPr/>
        </p:nvSpPr>
        <p:spPr>
          <a:xfrm>
            <a:off x="7635434" y="7698776"/>
            <a:ext cx="4515284"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grayscale image (0 to 255)</a:t>
            </a:r>
          </a:p>
        </p:txBody>
      </p:sp>
      <p:sp>
        <p:nvSpPr>
          <p:cNvPr id="16" name="TextBox 15">
            <a:extLst>
              <a:ext uri="{FF2B5EF4-FFF2-40B4-BE49-F238E27FC236}">
                <a16:creationId xmlns:a16="http://schemas.microsoft.com/office/drawing/2014/main" id="{3B4DE2B3-B1CB-26C7-70E1-CD9746AC10F4}"/>
              </a:ext>
            </a:extLst>
          </p:cNvPr>
          <p:cNvSpPr txBox="1"/>
          <p:nvPr/>
        </p:nvSpPr>
        <p:spPr>
          <a:xfrm>
            <a:off x="762000" y="8572500"/>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An image of a cute, modest penguin swimming in the ocean was the test subject for activity. </a:t>
            </a:r>
            <a:r>
              <a:rPr lang="en-US" sz="2000" dirty="0">
                <a:latin typeface="Aileron Regular Bold" panose="020B0604020202020204" charset="0"/>
              </a:rPr>
              <a:t>PIL library </a:t>
            </a:r>
            <a:r>
              <a:rPr lang="en-US" sz="2000" dirty="0">
                <a:latin typeface="Aileron Regular" panose="020B0604020202020204" charset="0"/>
              </a:rPr>
              <a:t>was also used in converting the image to grayscale as well mapping the values to 8-bit.</a:t>
            </a:r>
          </a:p>
        </p:txBody>
      </p:sp>
    </p:spTree>
    <p:extLst>
      <p:ext uri="{BB962C8B-B14F-4D97-AF65-F5344CB8AC3E}">
        <p14:creationId xmlns:p14="http://schemas.microsoft.com/office/powerpoint/2010/main" val="365459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10855664" cy="707886"/>
          </a:xfrm>
          <a:prstGeom prst="rect">
            <a:avLst/>
          </a:prstGeom>
          <a:noFill/>
        </p:spPr>
        <p:txBody>
          <a:bodyPr wrap="none" rtlCol="0">
            <a:spAutoFit/>
          </a:bodyPr>
          <a:lstStyle/>
          <a:p>
            <a:r>
              <a:rPr lang="en-US" sz="4000" dirty="0">
                <a:solidFill>
                  <a:schemeClr val="tx1">
                    <a:lumMod val="85000"/>
                    <a:lumOff val="15000"/>
                  </a:schemeClr>
                </a:solidFill>
                <a:latin typeface="Aileron Heavy" panose="00000A00000000000000" pitchFamily="50" charset="0"/>
              </a:rPr>
              <a:t>HISTOGRAM MANIPULATION – LINEAR CDF</a:t>
            </a:r>
          </a:p>
        </p:txBody>
      </p:sp>
      <p:sp>
        <p:nvSpPr>
          <p:cNvPr id="6" name="TextBox 5">
            <a:extLst>
              <a:ext uri="{FF2B5EF4-FFF2-40B4-BE49-F238E27FC236}">
                <a16:creationId xmlns:a16="http://schemas.microsoft.com/office/drawing/2014/main" id="{1C139C71-43D8-DA15-F46A-8598CDF1F78A}"/>
              </a:ext>
            </a:extLst>
          </p:cNvPr>
          <p:cNvSpPr txBox="1"/>
          <p:nvPr/>
        </p:nvSpPr>
        <p:spPr>
          <a:xfrm>
            <a:off x="5692270" y="6286500"/>
            <a:ext cx="7261730" cy="2263184"/>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Histogram equalization of the image was performed by interpolating the initial CDF to a </a:t>
            </a:r>
            <a:r>
              <a:rPr lang="en-US" sz="1600" dirty="0">
                <a:latin typeface="Aileron Regular Bold" panose="020B0604020202020204" charset="0"/>
              </a:rPr>
              <a:t>linear</a:t>
            </a:r>
            <a:r>
              <a:rPr lang="en-US" sz="1600" dirty="0">
                <a:latin typeface="Aileron Regular" panose="020B0604020202020204" charset="0"/>
              </a:rPr>
              <a:t> CDF. A contrast difference between the equalized image and the original is apparent as the gray number distribution on the histogram were modified. This modification resulted in the linearized image being much brighter than the original gray image, </a:t>
            </a:r>
            <a:r>
              <a:rPr lang="en-US" sz="1600" dirty="0" err="1">
                <a:latin typeface="Aileron Regular" panose="020B0604020202020204" charset="0"/>
              </a:rPr>
              <a:t>i.e</a:t>
            </a:r>
            <a:r>
              <a:rPr lang="en-US" sz="1600" dirty="0">
                <a:latin typeface="Aileron Regular" panose="020B0604020202020204" charset="0"/>
              </a:rPr>
              <a:t> </a:t>
            </a:r>
            <a:r>
              <a:rPr lang="en-US" sz="1600" dirty="0">
                <a:latin typeface="Aileron Regular Bold" panose="020B0604020202020204" charset="0"/>
              </a:rPr>
              <a:t>the most frequent gray numbers or intensity values were effectively spread throughout the range.</a:t>
            </a:r>
            <a:r>
              <a:rPr lang="en-US" sz="1600" dirty="0">
                <a:latin typeface="Aileron Regular" panose="020B0604020202020204" charset="0"/>
              </a:rPr>
              <a:t> </a:t>
            </a:r>
          </a:p>
        </p:txBody>
      </p:sp>
      <p:pic>
        <p:nvPicPr>
          <p:cNvPr id="18" name="Picture 17" descr="Chart, histogram&#10;&#10;Description automatically generated">
            <a:extLst>
              <a:ext uri="{FF2B5EF4-FFF2-40B4-BE49-F238E27FC236}">
                <a16:creationId xmlns:a16="http://schemas.microsoft.com/office/drawing/2014/main" id="{36149E84-6D76-3EC1-343D-8AE18F15A2CC}"/>
              </a:ext>
            </a:extLst>
          </p:cNvPr>
          <p:cNvPicPr>
            <a:picLocks noChangeAspect="1"/>
          </p:cNvPicPr>
          <p:nvPr/>
        </p:nvPicPr>
        <p:blipFill rotWithShape="1">
          <a:blip r:embed="rId2">
            <a:extLst>
              <a:ext uri="{28A0092B-C50C-407E-A947-70E740481C1C}">
                <a14:useLocalDpi xmlns:a14="http://schemas.microsoft.com/office/drawing/2010/main" val="0"/>
              </a:ext>
            </a:extLst>
          </a:blip>
          <a:srcRect l="6664" t="3606" r="7220"/>
          <a:stretch/>
        </p:blipFill>
        <p:spPr>
          <a:xfrm>
            <a:off x="5692270" y="2400300"/>
            <a:ext cx="7261730" cy="3612665"/>
          </a:xfrm>
          <a:prstGeom prst="rect">
            <a:avLst/>
          </a:prstGeom>
        </p:spPr>
      </p:pic>
      <p:grpSp>
        <p:nvGrpSpPr>
          <p:cNvPr id="21" name="Group 20">
            <a:extLst>
              <a:ext uri="{FF2B5EF4-FFF2-40B4-BE49-F238E27FC236}">
                <a16:creationId xmlns:a16="http://schemas.microsoft.com/office/drawing/2014/main" id="{E15BE0E9-F22A-D6C4-652D-7AB85B491061}"/>
              </a:ext>
            </a:extLst>
          </p:cNvPr>
          <p:cNvGrpSpPr/>
          <p:nvPr/>
        </p:nvGrpSpPr>
        <p:grpSpPr>
          <a:xfrm>
            <a:off x="914400" y="2346185"/>
            <a:ext cx="4267199" cy="3229386"/>
            <a:chOff x="1219200" y="4206416"/>
            <a:chExt cx="4994485" cy="3779791"/>
          </a:xfrm>
        </p:grpSpPr>
        <p:sp>
          <p:nvSpPr>
            <p:cNvPr id="15" name="TextBox 14">
              <a:extLst>
                <a:ext uri="{FF2B5EF4-FFF2-40B4-BE49-F238E27FC236}">
                  <a16:creationId xmlns:a16="http://schemas.microsoft.com/office/drawing/2014/main" id="{193EE4D7-15E9-5C31-3D06-03F1EAB927A2}"/>
                </a:ext>
              </a:extLst>
            </p:cNvPr>
            <p:cNvSpPr txBox="1"/>
            <p:nvPr/>
          </p:nvSpPr>
          <p:spPr>
            <a:xfrm>
              <a:off x="1219200" y="7569683"/>
              <a:ext cx="4994485"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a:t>
              </a:r>
            </a:p>
          </p:txBody>
        </p:sp>
        <p:pic>
          <p:nvPicPr>
            <p:cNvPr id="10" name="Picture 9" descr="A penguin swimming underwater&#10;&#10;Description automatically generated with medium confidence">
              <a:extLst>
                <a:ext uri="{FF2B5EF4-FFF2-40B4-BE49-F238E27FC236}">
                  <a16:creationId xmlns:a16="http://schemas.microsoft.com/office/drawing/2014/main" id="{4B577A2D-218F-4BF4-3B2F-56FD9E8DA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206416"/>
              <a:ext cx="4994485" cy="3329657"/>
            </a:xfrm>
            <a:prstGeom prst="rect">
              <a:avLst/>
            </a:prstGeom>
          </p:spPr>
        </p:pic>
      </p:grpSp>
      <p:grpSp>
        <p:nvGrpSpPr>
          <p:cNvPr id="22" name="Group 21">
            <a:extLst>
              <a:ext uri="{FF2B5EF4-FFF2-40B4-BE49-F238E27FC236}">
                <a16:creationId xmlns:a16="http://schemas.microsoft.com/office/drawing/2014/main" id="{F0AD61FE-6E60-B823-0D20-2DE0106476E6}"/>
              </a:ext>
            </a:extLst>
          </p:cNvPr>
          <p:cNvGrpSpPr/>
          <p:nvPr/>
        </p:nvGrpSpPr>
        <p:grpSpPr>
          <a:xfrm>
            <a:off x="914400" y="5913331"/>
            <a:ext cx="4267200" cy="3243640"/>
            <a:chOff x="7502314" y="4206415"/>
            <a:chExt cx="4994486" cy="3796474"/>
          </a:xfrm>
        </p:grpSpPr>
        <p:pic>
          <p:nvPicPr>
            <p:cNvPr id="13" name="Picture 12" descr="A picture containing fish, ray, white, shark&#10;&#10;Description automatically generated">
              <a:extLst>
                <a:ext uri="{FF2B5EF4-FFF2-40B4-BE49-F238E27FC236}">
                  <a16:creationId xmlns:a16="http://schemas.microsoft.com/office/drawing/2014/main" id="{EBEFE702-DAB6-2AC7-7B9B-D7DA015CC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314" y="4206415"/>
              <a:ext cx="4994485" cy="3329655"/>
            </a:xfrm>
            <a:prstGeom prst="rect">
              <a:avLst/>
            </a:prstGeom>
          </p:spPr>
        </p:pic>
        <p:sp>
          <p:nvSpPr>
            <p:cNvPr id="19" name="TextBox 18">
              <a:extLst>
                <a:ext uri="{FF2B5EF4-FFF2-40B4-BE49-F238E27FC236}">
                  <a16:creationId xmlns:a16="http://schemas.microsoft.com/office/drawing/2014/main" id="{FF6CADFA-08E7-B3FC-6D43-FB635789739B}"/>
                </a:ext>
              </a:extLst>
            </p:cNvPr>
            <p:cNvSpPr txBox="1"/>
            <p:nvPr/>
          </p:nvSpPr>
          <p:spPr>
            <a:xfrm>
              <a:off x="7502315" y="7586365"/>
              <a:ext cx="4994485"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Histogram equalized image</a:t>
              </a:r>
            </a:p>
          </p:txBody>
        </p:sp>
      </p:grpSp>
      <p:grpSp>
        <p:nvGrpSpPr>
          <p:cNvPr id="23" name="Group 22">
            <a:extLst>
              <a:ext uri="{FF2B5EF4-FFF2-40B4-BE49-F238E27FC236}">
                <a16:creationId xmlns:a16="http://schemas.microsoft.com/office/drawing/2014/main" id="{9D97052E-735D-1A76-2A29-D61459156BF0}"/>
              </a:ext>
            </a:extLst>
          </p:cNvPr>
          <p:cNvGrpSpPr/>
          <p:nvPr/>
        </p:nvGrpSpPr>
        <p:grpSpPr>
          <a:xfrm rot="5400000">
            <a:off x="11662120" y="8315251"/>
            <a:ext cx="450160" cy="2133600"/>
            <a:chOff x="10981040" y="4264181"/>
            <a:chExt cx="715659" cy="3391971"/>
          </a:xfrm>
        </p:grpSpPr>
        <p:sp>
          <p:nvSpPr>
            <p:cNvPr id="24" name="Rectangle 23">
              <a:extLst>
                <a:ext uri="{FF2B5EF4-FFF2-40B4-BE49-F238E27FC236}">
                  <a16:creationId xmlns:a16="http://schemas.microsoft.com/office/drawing/2014/main" id="{77BDFC2B-2EAA-4801-2412-968E9896504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08F47D-85C4-C6A5-8675-83CBE0EFFB58}"/>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0E41513-DD8B-5AD5-A1B8-678B1BAE5032}"/>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A299BC-AD85-D94A-4FF5-9EBB51DE3A66}"/>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314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histogram&#10;&#10;Description automatically generated">
            <a:extLst>
              <a:ext uri="{FF2B5EF4-FFF2-40B4-BE49-F238E27FC236}">
                <a16:creationId xmlns:a16="http://schemas.microsoft.com/office/drawing/2014/main" id="{1FC8ABBE-12B5-25A7-D69B-8941075EF6EC}"/>
              </a:ext>
            </a:extLst>
          </p:cNvPr>
          <p:cNvPicPr>
            <a:picLocks noChangeAspect="1"/>
          </p:cNvPicPr>
          <p:nvPr/>
        </p:nvPicPr>
        <p:blipFill rotWithShape="1">
          <a:blip r:embed="rId2">
            <a:extLst>
              <a:ext uri="{28A0092B-C50C-407E-A947-70E740481C1C}">
                <a14:useLocalDpi xmlns:a14="http://schemas.microsoft.com/office/drawing/2010/main" val="0"/>
              </a:ext>
            </a:extLst>
          </a:blip>
          <a:srcRect l="7407" t="4769" r="6630"/>
          <a:stretch/>
        </p:blipFill>
        <p:spPr>
          <a:xfrm>
            <a:off x="5692270" y="2400300"/>
            <a:ext cx="7261730" cy="3612665"/>
          </a:xfrm>
          <a:prstGeom prst="rect">
            <a:avLst/>
          </a:prstGeom>
        </p:spPr>
      </p:pic>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12048298" cy="707886"/>
          </a:xfrm>
          <a:prstGeom prst="rect">
            <a:avLst/>
          </a:prstGeom>
          <a:noFill/>
        </p:spPr>
        <p:txBody>
          <a:bodyPr wrap="none" rtlCol="0">
            <a:spAutoFit/>
          </a:bodyPr>
          <a:lstStyle/>
          <a:p>
            <a:r>
              <a:rPr lang="en-US" sz="4000" dirty="0">
                <a:solidFill>
                  <a:schemeClr val="tx1">
                    <a:lumMod val="85000"/>
                    <a:lumOff val="15000"/>
                  </a:schemeClr>
                </a:solidFill>
                <a:latin typeface="Aileron Heavy" panose="00000A00000000000000" pitchFamily="50" charset="0"/>
              </a:rPr>
              <a:t>HISTOGRAM MANIPULATION – NONLINEAR CDF</a:t>
            </a:r>
          </a:p>
        </p:txBody>
      </p:sp>
      <p:sp>
        <p:nvSpPr>
          <p:cNvPr id="6" name="TextBox 5">
            <a:extLst>
              <a:ext uri="{FF2B5EF4-FFF2-40B4-BE49-F238E27FC236}">
                <a16:creationId xmlns:a16="http://schemas.microsoft.com/office/drawing/2014/main" id="{1C139C71-43D8-DA15-F46A-8598CDF1F78A}"/>
              </a:ext>
            </a:extLst>
          </p:cNvPr>
          <p:cNvSpPr txBox="1"/>
          <p:nvPr/>
        </p:nvSpPr>
        <p:spPr>
          <a:xfrm>
            <a:off x="5692270" y="6286500"/>
            <a:ext cx="7261730" cy="2263184"/>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The case of a nonlinear CDF taking the form of a </a:t>
            </a:r>
            <a:r>
              <a:rPr lang="en-US" sz="1600" dirty="0">
                <a:latin typeface="Aileron Regular Bold" panose="020B0604020202020204" charset="0"/>
              </a:rPr>
              <a:t>sigmoid</a:t>
            </a:r>
            <a:r>
              <a:rPr lang="en-US" sz="1600" dirty="0">
                <a:latin typeface="Aileron Regular" panose="020B0604020202020204" charset="0"/>
              </a:rPr>
              <a:t> was also examined to imitate the response of a human eye. Compared to the linear CDF, the sigmoid CDF of the resulting image tend to have an </a:t>
            </a:r>
            <a:r>
              <a:rPr lang="en-US" sz="1600" dirty="0">
                <a:latin typeface="Aileron Regular Bold" panose="020B0604020202020204" charset="0"/>
              </a:rPr>
              <a:t>overall gray appearance</a:t>
            </a:r>
            <a:r>
              <a:rPr lang="en-US" sz="1600" dirty="0">
                <a:latin typeface="Aileron Regular" panose="020B0604020202020204" charset="0"/>
              </a:rPr>
              <a:t>, which is expected based on the PDF, i.e. peaks at the middle gray numbers. The resulting image also tend to be grainier on the darker areas, which can be attributed to the PDF being almost zero at low gray values (around 0 to 50).</a:t>
            </a:r>
          </a:p>
        </p:txBody>
      </p:sp>
      <p:grpSp>
        <p:nvGrpSpPr>
          <p:cNvPr id="21" name="Group 20">
            <a:extLst>
              <a:ext uri="{FF2B5EF4-FFF2-40B4-BE49-F238E27FC236}">
                <a16:creationId xmlns:a16="http://schemas.microsoft.com/office/drawing/2014/main" id="{E15BE0E9-F22A-D6C4-652D-7AB85B491061}"/>
              </a:ext>
            </a:extLst>
          </p:cNvPr>
          <p:cNvGrpSpPr/>
          <p:nvPr/>
        </p:nvGrpSpPr>
        <p:grpSpPr>
          <a:xfrm>
            <a:off x="914400" y="2346185"/>
            <a:ext cx="4267199" cy="3229386"/>
            <a:chOff x="1219200" y="4206416"/>
            <a:chExt cx="4994485" cy="3779791"/>
          </a:xfrm>
        </p:grpSpPr>
        <p:sp>
          <p:nvSpPr>
            <p:cNvPr id="15" name="TextBox 14">
              <a:extLst>
                <a:ext uri="{FF2B5EF4-FFF2-40B4-BE49-F238E27FC236}">
                  <a16:creationId xmlns:a16="http://schemas.microsoft.com/office/drawing/2014/main" id="{193EE4D7-15E9-5C31-3D06-03F1EAB927A2}"/>
                </a:ext>
              </a:extLst>
            </p:cNvPr>
            <p:cNvSpPr txBox="1"/>
            <p:nvPr/>
          </p:nvSpPr>
          <p:spPr>
            <a:xfrm>
              <a:off x="1219200" y="7569683"/>
              <a:ext cx="4994485"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a:t>
              </a:r>
            </a:p>
          </p:txBody>
        </p:sp>
        <p:pic>
          <p:nvPicPr>
            <p:cNvPr id="10" name="Picture 9" descr="A penguin swimming underwater&#10;&#10;Description automatically generated with medium confidence">
              <a:extLst>
                <a:ext uri="{FF2B5EF4-FFF2-40B4-BE49-F238E27FC236}">
                  <a16:creationId xmlns:a16="http://schemas.microsoft.com/office/drawing/2014/main" id="{4B577A2D-218F-4BF4-3B2F-56FD9E8DA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206416"/>
              <a:ext cx="4994485" cy="3329657"/>
            </a:xfrm>
            <a:prstGeom prst="rect">
              <a:avLst/>
            </a:prstGeom>
          </p:spPr>
        </p:pic>
      </p:grpSp>
      <p:grpSp>
        <p:nvGrpSpPr>
          <p:cNvPr id="22" name="Group 21">
            <a:extLst>
              <a:ext uri="{FF2B5EF4-FFF2-40B4-BE49-F238E27FC236}">
                <a16:creationId xmlns:a16="http://schemas.microsoft.com/office/drawing/2014/main" id="{F0AD61FE-6E60-B823-0D20-2DE0106476E6}"/>
              </a:ext>
            </a:extLst>
          </p:cNvPr>
          <p:cNvGrpSpPr/>
          <p:nvPr/>
        </p:nvGrpSpPr>
        <p:grpSpPr>
          <a:xfrm>
            <a:off x="914400" y="5913331"/>
            <a:ext cx="4267200" cy="3304293"/>
            <a:chOff x="7502314" y="4206415"/>
            <a:chExt cx="4994486" cy="3867465"/>
          </a:xfrm>
        </p:grpSpPr>
        <p:pic>
          <p:nvPicPr>
            <p:cNvPr id="13" name="Picture 12" descr="A picture containing fish, ray, white, shark&#10;&#10;Description automatically generated">
              <a:extLst>
                <a:ext uri="{FF2B5EF4-FFF2-40B4-BE49-F238E27FC236}">
                  <a16:creationId xmlns:a16="http://schemas.microsoft.com/office/drawing/2014/main" id="{EBEFE702-DAB6-2AC7-7B9B-D7DA015CC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314" y="4206415"/>
              <a:ext cx="4994485" cy="3329655"/>
            </a:xfrm>
            <a:prstGeom prst="rect">
              <a:avLst/>
            </a:prstGeom>
          </p:spPr>
        </p:pic>
        <p:sp>
          <p:nvSpPr>
            <p:cNvPr id="19" name="TextBox 18">
              <a:extLst>
                <a:ext uri="{FF2B5EF4-FFF2-40B4-BE49-F238E27FC236}">
                  <a16:creationId xmlns:a16="http://schemas.microsoft.com/office/drawing/2014/main" id="{FF6CADFA-08E7-B3FC-6D43-FB635789739B}"/>
                </a:ext>
              </a:extLst>
            </p:cNvPr>
            <p:cNvSpPr txBox="1"/>
            <p:nvPr/>
          </p:nvSpPr>
          <p:spPr>
            <a:xfrm>
              <a:off x="7502315" y="7586365"/>
              <a:ext cx="4994485" cy="487515"/>
            </a:xfrm>
            <a:prstGeom prst="rect">
              <a:avLst/>
            </a:prstGeom>
            <a:noFill/>
          </p:spPr>
          <p:txBody>
            <a:bodyPr wrap="square" rtlCol="0">
              <a:spAutoFit/>
            </a:bodyPr>
            <a:lstStyle/>
            <a:p>
              <a:pPr algn="ctr">
                <a:lnSpc>
                  <a:spcPct val="150000"/>
                </a:lnSpc>
              </a:pPr>
              <a:r>
                <a:rPr lang="en-US" sz="1600" dirty="0">
                  <a:latin typeface="Aileron Regular" panose="020B0604020202020204" charset="0"/>
                </a:rPr>
                <a:t>Nonlinearized image</a:t>
              </a:r>
            </a:p>
          </p:txBody>
        </p:sp>
      </p:grpSp>
      <p:grpSp>
        <p:nvGrpSpPr>
          <p:cNvPr id="23" name="Group 22">
            <a:extLst>
              <a:ext uri="{FF2B5EF4-FFF2-40B4-BE49-F238E27FC236}">
                <a16:creationId xmlns:a16="http://schemas.microsoft.com/office/drawing/2014/main" id="{9D97052E-735D-1A76-2A29-D61459156BF0}"/>
              </a:ext>
            </a:extLst>
          </p:cNvPr>
          <p:cNvGrpSpPr/>
          <p:nvPr/>
        </p:nvGrpSpPr>
        <p:grpSpPr>
          <a:xfrm rot="5400000">
            <a:off x="11662120" y="8315251"/>
            <a:ext cx="450160" cy="2133600"/>
            <a:chOff x="10981040" y="4264181"/>
            <a:chExt cx="715659" cy="3391971"/>
          </a:xfrm>
        </p:grpSpPr>
        <p:sp>
          <p:nvSpPr>
            <p:cNvPr id="24" name="Rectangle 23">
              <a:extLst>
                <a:ext uri="{FF2B5EF4-FFF2-40B4-BE49-F238E27FC236}">
                  <a16:creationId xmlns:a16="http://schemas.microsoft.com/office/drawing/2014/main" id="{77BDFC2B-2EAA-4801-2412-968E9896504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08F47D-85C4-C6A5-8675-83CBE0EFFB58}"/>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0E41513-DD8B-5AD5-A1B8-678B1BAE5032}"/>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A299BC-AD85-D94A-4FF5-9EBB51DE3A66}"/>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shark swimming underwater&#10;&#10;Description automatically generated with low confidence">
            <a:extLst>
              <a:ext uri="{FF2B5EF4-FFF2-40B4-BE49-F238E27FC236}">
                <a16:creationId xmlns:a16="http://schemas.microsoft.com/office/drawing/2014/main" id="{3049370C-F477-6260-12A4-1A150E4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5913331"/>
            <a:ext cx="4267199" cy="2844799"/>
          </a:xfrm>
          <a:prstGeom prst="rect">
            <a:avLst/>
          </a:prstGeom>
        </p:spPr>
      </p:pic>
    </p:spTree>
    <p:extLst>
      <p:ext uri="{BB962C8B-B14F-4D97-AF65-F5344CB8AC3E}">
        <p14:creationId xmlns:p14="http://schemas.microsoft.com/office/powerpoint/2010/main" val="1375385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1347</TotalTime>
  <Words>950</Words>
  <Application>Microsoft Office PowerPoint</Application>
  <PresentationFormat>Custom</PresentationFormat>
  <Paragraphs>82</Paragraphs>
  <Slides>15</Slides>
  <Notes>0</Notes>
  <HiddenSlides>4</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Aileron</vt:lpstr>
      <vt:lpstr>Aileron Bold</vt:lpstr>
      <vt:lpstr>Alata</vt:lpstr>
      <vt:lpstr>Cambria Math</vt:lpstr>
      <vt:lpstr>Aileron Regular Bold</vt:lpstr>
      <vt:lpstr>Wingdings</vt:lpstr>
      <vt:lpstr>Aileron Regular</vt:lpstr>
      <vt:lpstr>Aileron Thin</vt:lpstr>
      <vt:lpstr>Calibri</vt:lpstr>
      <vt:lpstr>Aileron Light</vt:lpstr>
      <vt:lpstr>Altero</vt:lpstr>
      <vt:lpstr>Aileron Heavy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Furniture Product Presentation</dc:title>
  <cp:lastModifiedBy>Nino Philip Ramones</cp:lastModifiedBy>
  <cp:revision>5</cp:revision>
  <dcterms:created xsi:type="dcterms:W3CDTF">2006-08-16T00:00:00Z</dcterms:created>
  <dcterms:modified xsi:type="dcterms:W3CDTF">2023-03-10T06:45:06Z</dcterms:modified>
  <dc:identifier>DAFcaABksrY</dc:identifier>
</cp:coreProperties>
</file>